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2" r:id="rId3"/>
    <p:sldId id="283" r:id="rId4"/>
    <p:sldId id="287" r:id="rId5"/>
    <p:sldId id="288" r:id="rId6"/>
    <p:sldId id="289" r:id="rId7"/>
    <p:sldId id="290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03A"/>
    <a:srgbClr val="2CD3B9"/>
    <a:srgbClr val="C04B33"/>
    <a:srgbClr val="26AF1E"/>
    <a:srgbClr val="6C7741"/>
    <a:srgbClr val="AA8139"/>
    <a:srgbClr val="538177"/>
    <a:srgbClr val="008C95"/>
    <a:srgbClr val="FFBC3B"/>
    <a:srgbClr val="BAD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al__ma_Sayfas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al__ma_Sayfas_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_al__ma_Sayfas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13-48CA-A360-5FA3EE92B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2216670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3-48CA-A360-5FA3EE92B49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4B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2256377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3-48CA-A360-5FA3EE92B49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2265844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13-48CA-A360-5FA3EE92B493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6AF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2381412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13-48CA-A360-5FA3EE92B493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2528031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13-48CA-A360-5FA3EE92B493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2436958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13-48CA-A360-5FA3EE92B493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BAŞVURU YAPAN</c:v>
                </c:pt>
              </c:strCache>
            </c:strRef>
          </c:cat>
          <c:val>
            <c:numRef>
              <c:f>Sayfa1!$H$2</c:f>
              <c:numCache>
                <c:formatCode>General</c:formatCode>
                <c:ptCount val="1"/>
                <c:pt idx="0">
                  <c:v>2426554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13-48CA-A360-5FA3EE92B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352448"/>
        <c:axId val="157920064"/>
      </c:barChart>
      <c:catAx>
        <c:axId val="1813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157920064"/>
        <c:crosses val="autoZero"/>
        <c:auto val="1"/>
        <c:lblAlgn val="ctr"/>
        <c:lblOffset val="100"/>
        <c:noMultiLvlLbl val="0"/>
      </c:catAx>
      <c:valAx>
        <c:axId val="15792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13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13-48CA-A360-5FA3EE92B4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Sayfa1!$B$2</c:f>
              <c:numCache>
                <c:formatCode>General</c:formatCode>
                <c:ptCount val="1"/>
                <c:pt idx="0">
                  <c:v>891090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3-48CA-A360-5FA3EE92B49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4B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Sayfa1!$C$2</c:f>
              <c:numCache>
                <c:formatCode>General</c:formatCode>
                <c:ptCount val="1"/>
                <c:pt idx="0">
                  <c:v>950156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3-48CA-A360-5FA3EE92B49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Sayfa1!$D$2</c:f>
              <c:numCache>
                <c:formatCode>General</c:formatCode>
                <c:ptCount val="1"/>
                <c:pt idx="0">
                  <c:v>960410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13-48CA-A360-5FA3EE92B493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6AF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Sayfa1!$E$2</c:f>
              <c:numCache>
                <c:formatCode>General</c:formatCode>
                <c:ptCount val="1"/>
                <c:pt idx="0">
                  <c:v>954353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13-48CA-A360-5FA3EE92B493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Sayfa1!$F$2</c:f>
              <c:numCache>
                <c:formatCode>General</c:formatCode>
                <c:ptCount val="1"/>
                <c:pt idx="0">
                  <c:v>983701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13-48CA-A360-5FA3EE92B493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Sayfa1!$G$2</c:f>
              <c:numCache>
                <c:formatCode>General</c:formatCode>
                <c:ptCount val="1"/>
                <c:pt idx="0">
                  <c:v>894178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13-48CA-A360-5FA3EE92B493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SON SINIF BAŞVURU YAPAN</c:v>
                </c:pt>
              </c:strCache>
            </c:strRef>
          </c:cat>
          <c:val>
            <c:numRef>
              <c:f>Sayfa1!$H$2</c:f>
              <c:numCache>
                <c:formatCode>General</c:formatCode>
                <c:ptCount val="1"/>
                <c:pt idx="0">
                  <c:v>936108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13-48CA-A360-5FA3EE92B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720576"/>
        <c:axId val="45686784"/>
      </c:barChart>
      <c:catAx>
        <c:axId val="18172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45686784"/>
        <c:crosses val="autoZero"/>
        <c:auto val="1"/>
        <c:lblAlgn val="ctr"/>
        <c:lblOffset val="100"/>
        <c:noMultiLvlLbl val="0"/>
      </c:catAx>
      <c:valAx>
        <c:axId val="45686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172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213-48CA-A360-5FA3EE92B493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EA7-4D08-BC63-E75F9E47DE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387255</c:v>
                </c:pt>
                <c:pt idx="1">
                  <c:v>367236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3-48CA-A360-5FA3EE92B493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4B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Sayfa1!$C$2:$C$3</c:f>
              <c:numCache>
                <c:formatCode>General</c:formatCode>
                <c:ptCount val="2"/>
                <c:pt idx="0">
                  <c:v>403378</c:v>
                </c:pt>
                <c:pt idx="1">
                  <c:v>368770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3-48CA-A360-5FA3EE92B493}"/>
            </c:ext>
          </c:extLst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Sayfa1!$D$2:$D$3</c:f>
              <c:numCache>
                <c:formatCode>General</c:formatCode>
                <c:ptCount val="2"/>
                <c:pt idx="0">
                  <c:v>436904</c:v>
                </c:pt>
                <c:pt idx="1">
                  <c:v>273342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213-48CA-A360-5FA3EE92B493}"/>
            </c:ext>
          </c:extLst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26AF1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Sayfa1!$E$2:$E$3</c:f>
              <c:numCache>
                <c:formatCode>General</c:formatCode>
                <c:ptCount val="2"/>
                <c:pt idx="0">
                  <c:v>354859</c:v>
                </c:pt>
                <c:pt idx="1">
                  <c:v>346037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213-48CA-A360-5FA3EE92B493}"/>
            </c:ext>
          </c:extLst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Sayfa1!$F$2:$F$3</c:f>
              <c:numCache>
                <c:formatCode>General</c:formatCode>
                <c:ptCount val="2"/>
                <c:pt idx="0">
                  <c:v>376940</c:v>
                </c:pt>
                <c:pt idx="1">
                  <c:v>343874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213-48CA-A360-5FA3EE92B493}"/>
            </c:ext>
          </c:extLst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Sayfa1!$G$2:$G$3</c:f>
              <c:numCache>
                <c:formatCode>General</c:formatCode>
                <c:ptCount val="2"/>
                <c:pt idx="0">
                  <c:v>380172</c:v>
                </c:pt>
                <c:pt idx="1">
                  <c:v>349785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213-48CA-A360-5FA3EE92B493}"/>
            </c:ext>
          </c:extLst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Sayfa1!$A$2:$A$3</c:f>
              <c:strCache>
                <c:ptCount val="2"/>
                <c:pt idx="0">
                  <c:v>ÖNLİSANS KONTENJAN</c:v>
                </c:pt>
                <c:pt idx="1">
                  <c:v>ÖNLİNSANS YERLEŞEN</c:v>
                </c:pt>
              </c:strCache>
            </c:strRef>
          </c:cat>
          <c:val>
            <c:numRef>
              <c:f>Sayfa1!$H$2:$H$3</c:f>
              <c:numCache>
                <c:formatCode>General</c:formatCode>
                <c:ptCount val="2"/>
                <c:pt idx="0">
                  <c:v>389228</c:v>
                </c:pt>
                <c:pt idx="1">
                  <c:v>318166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13-48CA-A360-5FA3EE92B4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963776"/>
        <c:axId val="133801664"/>
      </c:barChart>
      <c:catAx>
        <c:axId val="13396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801664"/>
        <c:crosses val="autoZero"/>
        <c:auto val="1"/>
        <c:lblAlgn val="ctr"/>
        <c:lblOffset val="100"/>
        <c:noMultiLvlLbl val="0"/>
      </c:catAx>
      <c:valAx>
        <c:axId val="13380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33963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347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517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374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608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9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54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343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58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692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5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221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52295-04C5-4F31-BD0A-D3E05A6722AE}" type="datetimeFigureOut">
              <a:rPr lang="tr-TR" smtClean="0"/>
              <a:t>18.10.2021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3070E-9270-4BD0-9A1E-65AAC56A2C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23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Relationship Id="rId9" Type="http://schemas.openxmlformats.org/officeDocument/2006/relationships/image" Target="../media/image7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emf"/><Relationship Id="rId5" Type="http://schemas.openxmlformats.org/officeDocument/2006/relationships/image" Target="../media/image77.emf"/><Relationship Id="rId4" Type="http://schemas.openxmlformats.org/officeDocument/2006/relationships/image" Target="../media/image7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emf"/><Relationship Id="rId5" Type="http://schemas.openxmlformats.org/officeDocument/2006/relationships/image" Target="../media/image82.emf"/><Relationship Id="rId4" Type="http://schemas.openxmlformats.org/officeDocument/2006/relationships/image" Target="../media/image8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7" Type="http://schemas.openxmlformats.org/officeDocument/2006/relationships/image" Target="../media/image90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6600" b="1" i="1" dirty="0" smtClean="0"/>
              <a:t>2022 YKS TANITIM SLAYTI</a:t>
            </a:r>
            <a:endParaRPr lang="tr-TR" sz="6600" b="1" i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PINARBAŞI İMKB ANADOLU LİSESİ REHBERLİK SERVİSİ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114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241434" y="2886780"/>
            <a:ext cx="199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TYT PUAN TÜRÜ NEDİR? NERELERDE KULLANILIR?</a:t>
            </a:r>
            <a:endParaRPr lang="tr-TR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814" y="107110"/>
            <a:ext cx="4610924" cy="310969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54" y="3360715"/>
            <a:ext cx="3899383" cy="2629816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406" y="3360715"/>
            <a:ext cx="3899383" cy="2629816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5242128" y="1565931"/>
            <a:ext cx="343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Üniversiteye girişte için yapılan Temel Yeterlilik Testi sonucu oluşan puandır. </a:t>
            </a:r>
            <a:r>
              <a:rPr lang="tr-TR" b="1" dirty="0">
                <a:solidFill>
                  <a:srgbClr val="FFFF00"/>
                </a:solidFill>
              </a:rPr>
              <a:t>Tek puan</a:t>
            </a:r>
            <a:r>
              <a:rPr lang="tr-TR" b="1" dirty="0">
                <a:solidFill>
                  <a:schemeClr val="bg1"/>
                </a:solidFill>
              </a:rPr>
              <a:t> türüdür.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327382" y="4513204"/>
            <a:ext cx="29787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- Ön </a:t>
            </a:r>
            <a:r>
              <a:rPr lang="tr-TR" b="1" dirty="0">
                <a:solidFill>
                  <a:schemeClr val="bg1"/>
                </a:solidFill>
              </a:rPr>
              <a:t>Lisans Bölümlerini </a:t>
            </a:r>
            <a:endParaRPr lang="tr-TR" b="1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tercih ederken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- </a:t>
            </a:r>
            <a:r>
              <a:rPr lang="tr-TR" b="1" dirty="0" err="1">
                <a:solidFill>
                  <a:schemeClr val="bg1"/>
                </a:solidFill>
              </a:rPr>
              <a:t>Açıköğretim</a:t>
            </a:r>
            <a:r>
              <a:rPr lang="tr-TR" b="1" dirty="0">
                <a:solidFill>
                  <a:schemeClr val="bg1"/>
                </a:solidFill>
              </a:rPr>
              <a:t>  </a:t>
            </a:r>
            <a:r>
              <a:rPr lang="tr-TR" b="1" dirty="0" err="1" smtClean="0">
                <a:solidFill>
                  <a:schemeClr val="bg1"/>
                </a:solidFill>
              </a:rPr>
              <a:t>Önlisans</a:t>
            </a:r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>
                <a:solidFill>
                  <a:schemeClr val="bg1"/>
                </a:solidFill>
              </a:rPr>
              <a:t>tercihlerinde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7549402" y="4675625"/>
            <a:ext cx="2978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Özel Yetenek Sınavına başvuru yaparken</a:t>
            </a:r>
          </a:p>
          <a:p>
            <a:pPr algn="ctr"/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8388">
            <a:off x="3686582" y="2530133"/>
            <a:ext cx="1125631" cy="1226811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52054">
            <a:off x="9307478" y="2152855"/>
            <a:ext cx="1125631" cy="1226810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957" y="161678"/>
            <a:ext cx="1073803" cy="3199039"/>
          </a:xfrm>
          <a:prstGeom prst="rect">
            <a:avLst/>
          </a:prstGeom>
        </p:spPr>
      </p:pic>
      <p:pic>
        <p:nvPicPr>
          <p:cNvPr id="36" name="Resim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50" y="288152"/>
            <a:ext cx="1039835" cy="345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0.00023 C 0.00274 0.00533 0.00521 0.01088 0.00808 0.01598 C 0.00938 0.01852 0.01107 0.01991 0.01263 0.02199 C 0.01341 0.02338 0.01407 0.025 0.01485 0.02616 C 0.01706 0.02963 0.01953 0.03264 0.02175 0.03635 C 0.02305 0.03866 0.0237 0.04213 0.02513 0.04422 C 0.02683 0.04699 0.02904 0.04792 0.03073 0.05047 C 0.04453 0.07084 0.03334 0.05973 0.04336 0.06852 C 0.05026 0.08704 0.03867 0.05741 0.0513 0.08264 C 0.05664 0.09352 0.05326 0.08959 0.05586 0.09885 C 0.06328 0.12523 0.0556 0.09306 0.06146 0.11898 C 0.06185 0.12246 0.06211 0.12593 0.06263 0.12917 C 0.06341 0.13357 0.06537 0.14028 0.06602 0.14537 C 0.06654 0.14931 0.0668 0.15348 0.06719 0.15741 C 0.06862 0.17014 0.06784 0.16088 0.06953 0.17153 C 0.07149 0.18496 0.07162 0.18611 0.07292 0.19792 C 0.07331 0.21389 0.07409 0.2301 0.07409 0.2463 C 0.07409 0.26389 0.0737 0.28148 0.07292 0.29885 C 0.07253 0.30695 0.07149 0.31505 0.07058 0.32315 C 0.07018 0.32639 0.07005 0.32986 0.06953 0.33311 C 0.06888 0.33611 0.06784 0.33843 0.06719 0.34121 C 0.06628 0.34514 0.06563 0.34931 0.06498 0.35348 C 0.06459 0.35533 0.06407 0.35741 0.0638 0.35949 C 0.06302 0.36528 0.06172 0.37477 0.06042 0.37963 C 0.05964 0.38241 0.05873 0.38496 0.05808 0.38773 C 0.05768 0.38959 0.05755 0.3919 0.0569 0.39375 C 0.0543 0.40209 0.05339 0.40602 0.04896 0.40996 C 0.0487 0.41019 0.04818 0.40996 0.04779 0.40996 L 0.05808 0.40579 L -0.00442 0.00394 L -2.5E-6 -3.33333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4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282998" y="3053034"/>
            <a:ext cx="19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SORU SAYILARI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879" y="654549"/>
            <a:ext cx="3337192" cy="532083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12" y="654549"/>
            <a:ext cx="3322619" cy="5320838"/>
          </a:xfrm>
          <a:prstGeom prst="rect">
            <a:avLst/>
          </a:prstGeom>
        </p:spPr>
      </p:pic>
      <p:sp>
        <p:nvSpPr>
          <p:cNvPr id="4" name="Çarpı 3"/>
          <p:cNvSpPr/>
          <p:nvPr/>
        </p:nvSpPr>
        <p:spPr>
          <a:xfrm>
            <a:off x="6675814" y="2918249"/>
            <a:ext cx="775855" cy="793441"/>
          </a:xfrm>
          <a:prstGeom prst="plus">
            <a:avLst/>
          </a:prstGeom>
          <a:solidFill>
            <a:srgbClr val="00B050"/>
          </a:solidFill>
          <a:ln>
            <a:solidFill>
              <a:srgbClr val="1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309639" y="997528"/>
            <a:ext cx="98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826884" y="782085"/>
            <a:ext cx="98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748529" y="2918248"/>
            <a:ext cx="2105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</a:t>
            </a:r>
            <a:r>
              <a:rPr lang="tr-TR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SORU</a:t>
            </a:r>
            <a:endParaRPr lang="tr-TR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7873789" y="2622471"/>
            <a:ext cx="297299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FİZİK: 14 SORU</a:t>
            </a:r>
          </a:p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KİMYA: 13 SORU</a:t>
            </a:r>
          </a:p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BİYOLOJİ: 13 SORU</a:t>
            </a:r>
          </a:p>
        </p:txBody>
      </p:sp>
    </p:spTree>
    <p:extLst>
      <p:ext uri="{BB962C8B-B14F-4D97-AF65-F5344CB8AC3E}">
        <p14:creationId xmlns:p14="http://schemas.microsoft.com/office/powerpoint/2010/main" val="41190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3 0.00533 0.00521 0.01088 0.00807 0.01598 C 0.00937 0.01852 0.01107 0.01991 0.01263 0.02199 C 0.01341 0.02338 0.01406 0.025 0.01484 0.02616 C 0.01706 0.02963 0.01953 0.03264 0.02174 0.03635 C 0.02304 0.03866 0.0237 0.04213 0.02513 0.04422 C 0.02682 0.04699 0.02903 0.04792 0.03073 0.05047 C 0.04453 0.07084 0.03333 0.05973 0.04336 0.06852 C 0.05026 0.08704 0.03867 0.05741 0.0513 0.08264 C 0.05664 0.09352 0.05325 0.08959 0.05586 0.09885 C 0.06328 0.12524 0.0556 0.09306 0.06146 0.11899 C 0.06185 0.12246 0.06211 0.12593 0.06263 0.12917 C 0.06341 0.13357 0.06536 0.14028 0.06601 0.14537 C 0.06653 0.14931 0.06679 0.15348 0.06719 0.15741 C 0.06862 0.17014 0.06784 0.16088 0.06953 0.17153 C 0.07148 0.18496 0.07161 0.18612 0.07291 0.19792 C 0.07331 0.21389 0.07409 0.2301 0.07409 0.2463 C 0.07409 0.26389 0.0737 0.28149 0.07291 0.29885 C 0.07252 0.30695 0.07148 0.31505 0.07057 0.32315 C 0.07018 0.32639 0.07005 0.32987 0.06953 0.33311 C 0.06888 0.33612 0.06784 0.33843 0.06719 0.34121 C 0.06627 0.34514 0.06562 0.34931 0.06497 0.35348 C 0.06458 0.35533 0.06406 0.35741 0.0638 0.35949 C 0.06302 0.36528 0.06172 0.37477 0.06041 0.37963 C 0.05963 0.38241 0.05872 0.38496 0.05807 0.38774 C 0.05768 0.38959 0.05755 0.3919 0.0569 0.39375 C 0.05429 0.40209 0.05338 0.40602 0.04896 0.40996 C 0.0487 0.41019 0.04818 0.40996 0.04778 0.40996 L 0.05807 0.40579 L -0.00443 0.00394 L 0 0 Z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7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830" y="654549"/>
            <a:ext cx="3248909" cy="53251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827" y="654549"/>
            <a:ext cx="3325295" cy="532512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82998" y="3053034"/>
            <a:ext cx="19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SORU SAYILARI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Çarpı 3"/>
          <p:cNvSpPr/>
          <p:nvPr/>
        </p:nvSpPr>
        <p:spPr>
          <a:xfrm>
            <a:off x="6675814" y="2918249"/>
            <a:ext cx="775855" cy="793441"/>
          </a:xfrm>
          <a:prstGeom prst="plus">
            <a:avLst/>
          </a:prstGeom>
          <a:solidFill>
            <a:srgbClr val="00B050"/>
          </a:solidFill>
          <a:ln>
            <a:solidFill>
              <a:srgbClr val="1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4309637" y="905194"/>
            <a:ext cx="98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TDE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 BİL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8826884" y="782084"/>
            <a:ext cx="983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SOS.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BİL-2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72615" y="2714802"/>
            <a:ext cx="2715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T.D.EDEB: 24 SORU</a:t>
            </a:r>
          </a:p>
          <a:p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TARİH-1: 10 SORU</a:t>
            </a:r>
          </a:p>
          <a:p>
            <a:r>
              <a:rPr lang="tr-T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COĞ-1: 6 SORU</a:t>
            </a:r>
          </a:p>
        </p:txBody>
      </p:sp>
      <p:sp>
        <p:nvSpPr>
          <p:cNvPr id="8" name="Dikdörtgen 7"/>
          <p:cNvSpPr/>
          <p:nvPr/>
        </p:nvSpPr>
        <p:spPr>
          <a:xfrm>
            <a:off x="7874012" y="2407024"/>
            <a:ext cx="297254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TARİH-2: 11 SORU</a:t>
            </a:r>
          </a:p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COĞ-2: 11 SORU</a:t>
            </a:r>
          </a:p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FEL.GRB.: 12 SORU</a:t>
            </a:r>
          </a:p>
          <a:p>
            <a:r>
              <a:rPr lang="tr-T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DİN KÜL.: 6 SORU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8452469" y="4222907"/>
            <a:ext cx="1815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(Felsefe </a:t>
            </a:r>
            <a:r>
              <a:rPr lang="tr-TR" sz="1400" dirty="0" smtClean="0"/>
              <a:t>grubunda</a:t>
            </a:r>
          </a:p>
          <a:p>
            <a:pPr algn="ctr"/>
            <a:r>
              <a:rPr lang="tr-TR" sz="1400" b="1" dirty="0" smtClean="0"/>
              <a:t>Sosyoloji mantık psikoloji ve felsefe soruları yer alacaktır.)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377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3 0.00533 0.00521 0.01088 0.00807 0.01598 C 0.00937 0.01852 0.01107 0.01991 0.01263 0.02199 C 0.01341 0.02338 0.01406 0.025 0.01484 0.02616 C 0.01706 0.02963 0.01953 0.03264 0.02174 0.03635 C 0.02304 0.03866 0.0237 0.04213 0.02513 0.04422 C 0.02682 0.04699 0.02903 0.04792 0.03073 0.05047 C 0.04453 0.07084 0.03333 0.05973 0.04336 0.06852 C 0.05026 0.08704 0.03867 0.05741 0.0513 0.08264 C 0.05664 0.09352 0.05325 0.08959 0.05586 0.09885 C 0.06328 0.12524 0.0556 0.09306 0.06146 0.11899 C 0.06185 0.12246 0.06211 0.12593 0.06263 0.12917 C 0.06341 0.13357 0.06536 0.14028 0.06601 0.14537 C 0.06653 0.14931 0.06679 0.15348 0.06719 0.15741 C 0.06862 0.17014 0.06784 0.16088 0.06953 0.17153 C 0.07148 0.18496 0.07161 0.18612 0.07291 0.19792 C 0.07331 0.21389 0.07409 0.2301 0.07409 0.2463 C 0.07409 0.26389 0.0737 0.28149 0.07291 0.29885 C 0.07252 0.30695 0.07148 0.31505 0.07057 0.32315 C 0.07018 0.32639 0.07005 0.32987 0.06953 0.33311 C 0.06888 0.33612 0.06784 0.33843 0.06719 0.34121 C 0.06627 0.34514 0.06562 0.34931 0.06497 0.35348 C 0.06458 0.35533 0.06406 0.35741 0.0638 0.35949 C 0.06302 0.36528 0.06172 0.37477 0.06041 0.37963 C 0.05963 0.38241 0.05872 0.38496 0.05807 0.38774 C 0.05768 0.38959 0.05755 0.3919 0.0569 0.39375 C 0.05429 0.40209 0.05338 0.40602 0.04896 0.40996 C 0.0487 0.41019 0.04818 0.40996 0.04778 0.40996 L 0.05807 0.40579 L -0.00443 0.00394 L 0 0 Z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7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458" y="381486"/>
            <a:ext cx="3652919" cy="5783787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82998" y="3053034"/>
            <a:ext cx="19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SORU SAYILARI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964279" y="2888658"/>
            <a:ext cx="2217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80 SORU</a:t>
            </a:r>
            <a:endParaRPr lang="tr-TR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6581080" y="685101"/>
            <a:ext cx="983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  <a:endParaRPr lang="tr-T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14" y="914000"/>
            <a:ext cx="1253067" cy="471875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1752" y="914002"/>
            <a:ext cx="1388533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3 0.00533 0.00521 0.01088 0.00807 0.01598 C 0.00937 0.01852 0.01107 0.01991 0.01263 0.02199 C 0.01341 0.02338 0.01406 0.025 0.01484 0.02616 C 0.01706 0.02963 0.01953 0.03264 0.02174 0.03635 C 0.02304 0.03866 0.0237 0.04213 0.02513 0.04422 C 0.02682 0.04699 0.02903 0.04792 0.03073 0.05047 C 0.04453 0.07084 0.03333 0.05973 0.04336 0.06852 C 0.05026 0.08704 0.03867 0.05741 0.0513 0.08264 C 0.05664 0.09352 0.05325 0.08959 0.05586 0.09885 C 0.06328 0.12524 0.0556 0.09306 0.06146 0.11899 C 0.06185 0.12246 0.06211 0.12593 0.06263 0.12917 C 0.06341 0.13357 0.06536 0.14028 0.06601 0.14537 C 0.06653 0.14931 0.06679 0.15348 0.06719 0.15741 C 0.06862 0.17014 0.06784 0.16088 0.06953 0.17153 C 0.07148 0.18496 0.07161 0.18612 0.07291 0.19792 C 0.07331 0.21389 0.07409 0.2301 0.07409 0.2463 C 0.07409 0.26389 0.0737 0.28149 0.07291 0.29885 C 0.07252 0.30695 0.07148 0.31505 0.07057 0.32315 C 0.07018 0.32639 0.07005 0.32987 0.06953 0.33311 C 0.06888 0.33612 0.06784 0.33843 0.06719 0.34121 C 0.06627 0.34514 0.06562 0.34931 0.06497 0.35348 C 0.06458 0.35533 0.06406 0.35741 0.0638 0.35949 C 0.06302 0.36528 0.06172 0.37477 0.06041 0.37963 C 0.05963 0.38241 0.05872 0.38496 0.05807 0.38774 C 0.05768 0.38959 0.05755 0.3919 0.0569 0.39375 C 0.05429 0.40209 0.05338 0.40602 0.04896 0.40996 C 0.0487 0.41019 0.04818 0.40996 0.04778 0.40996 L 0.05807 0.40579 L -0.00443 0.00394 L 0 0 Z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282998" y="3053034"/>
            <a:ext cx="199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PUAN TÜRÜ NEDİR?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013" y="543714"/>
            <a:ext cx="2463587" cy="5269934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72" y="543714"/>
            <a:ext cx="2738392" cy="5269934"/>
          </a:xfrm>
          <a:prstGeom prst="rect">
            <a:avLst/>
          </a:prstGeom>
        </p:spPr>
      </p:pic>
      <p:sp>
        <p:nvSpPr>
          <p:cNvPr id="30" name="Çarpı 29"/>
          <p:cNvSpPr/>
          <p:nvPr/>
        </p:nvSpPr>
        <p:spPr>
          <a:xfrm>
            <a:off x="6340859" y="2859758"/>
            <a:ext cx="775855" cy="793441"/>
          </a:xfrm>
          <a:prstGeom prst="plus">
            <a:avLst/>
          </a:prstGeom>
          <a:solidFill>
            <a:srgbClr val="00B050"/>
          </a:solidFill>
          <a:ln>
            <a:solidFill>
              <a:srgbClr val="1B6D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/>
          <p:cNvSpPr txBox="1"/>
          <p:nvPr/>
        </p:nvSpPr>
        <p:spPr>
          <a:xfrm>
            <a:off x="3671464" y="1536318"/>
            <a:ext cx="2080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  ALAN YETERLİLİK TESTİ SONUCU OLUŞAN PUANDIR.</a:t>
            </a:r>
            <a:endParaRPr lang="tr-TR" sz="20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3671464" y="3178682"/>
            <a:ext cx="2080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 LİSANS PROGRAMLARINI TERCİH EDERKEN KULLANILIR.</a:t>
            </a:r>
          </a:p>
          <a:p>
            <a:endParaRPr lang="tr-TR" sz="20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7697355" y="1597872"/>
            <a:ext cx="2371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- AÇIKÖĞRETİM LİSANS PROGRAMLARINI TERCİH EDERKEN KULLANILIR.</a:t>
            </a:r>
            <a:endParaRPr lang="tr-TR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7776727" y="2870904"/>
            <a:ext cx="18207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 -EŞİT AĞIRLIK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-SAYISAL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-SÖZEL 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-DİL </a:t>
            </a:r>
          </a:p>
          <a:p>
            <a:r>
              <a:rPr lang="tr-TR" sz="2000" b="1" dirty="0" smtClean="0"/>
              <a:t>OLMAK </a:t>
            </a:r>
            <a:r>
              <a:rPr lang="tr-TR" sz="2000" b="1" dirty="0"/>
              <a:t>ÜZERE 4 E AYRILIR…</a:t>
            </a:r>
          </a:p>
          <a:p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09100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2.08333E-6 0.00023 C 0.00273 0.00532 0.00521 0.01088 0.00807 0.01597 C 0.00937 0.01852 0.01107 0.01991 0.01263 0.02199 C 0.01341 0.02338 0.01406 0.025 0.01484 0.02616 C 0.01706 0.02963 0.01953 0.03264 0.02174 0.03634 C 0.02304 0.03866 0.0237 0.04213 0.02513 0.04421 C 0.02682 0.04699 0.02903 0.04792 0.03073 0.05046 C 0.04453 0.07083 0.03333 0.05972 0.04336 0.06852 C 0.05026 0.08704 0.03867 0.05741 0.0513 0.08264 C 0.05664 0.09352 0.05325 0.08958 0.05586 0.09884 C 0.06328 0.12523 0.0556 0.09305 0.06146 0.11898 C 0.06185 0.12245 0.06211 0.12592 0.06263 0.12917 C 0.06341 0.13356 0.06536 0.14028 0.06601 0.14537 C 0.06653 0.1493 0.06679 0.15347 0.06719 0.15741 C 0.06862 0.17014 0.06784 0.16088 0.06953 0.17153 C 0.07148 0.18495 0.07161 0.18611 0.07291 0.19792 C 0.07331 0.21389 0.07409 0.23009 0.07409 0.2463 C 0.07409 0.26389 0.0737 0.28148 0.07291 0.29884 C 0.07252 0.30694 0.07148 0.31505 0.07057 0.32315 C 0.07018 0.32639 0.07005 0.32986 0.06953 0.3331 C 0.06888 0.33611 0.06784 0.33842 0.06719 0.3412 C 0.06627 0.34514 0.06562 0.3493 0.06497 0.35347 C 0.06458 0.35532 0.06406 0.35741 0.0638 0.35949 C 0.06302 0.36528 0.06172 0.37477 0.06041 0.37963 C 0.05963 0.38241 0.05872 0.38495 0.05807 0.38773 C 0.05768 0.38958 0.05755 0.3919 0.0569 0.39375 C 0.05429 0.40208 0.05338 0.40602 0.04896 0.40995 C 0.0487 0.41018 0.04818 0.40995 0.04778 0.40995 L 0.05807 0.40579 L -0.00443 0.00393 L 2.08333E-6 1.11111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1" grpId="0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86015" y="2798200"/>
            <a:ext cx="1995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PUAN TÜRLERİNE PUAN GETİREN TESTLER?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61" y="367394"/>
            <a:ext cx="1144023" cy="13429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585" y="888527"/>
            <a:ext cx="947875" cy="33067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5534" y="447450"/>
            <a:ext cx="1128889" cy="975085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28" y="447450"/>
            <a:ext cx="1128889" cy="975085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521" y="387532"/>
            <a:ext cx="1128889" cy="97508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61" y="1845211"/>
            <a:ext cx="1144023" cy="134298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4585" y="2359527"/>
            <a:ext cx="947875" cy="35077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5533" y="2057718"/>
            <a:ext cx="1128889" cy="930354"/>
          </a:xfrm>
          <a:prstGeom prst="rect">
            <a:avLst/>
          </a:prstGeom>
        </p:spPr>
      </p:pic>
      <p:pic>
        <p:nvPicPr>
          <p:cNvPr id="27" name="Resim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028" y="2039507"/>
            <a:ext cx="1128889" cy="930354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4521" y="2039506"/>
            <a:ext cx="1128889" cy="93035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4961" y="3323030"/>
            <a:ext cx="1146553" cy="134595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4585" y="4037568"/>
            <a:ext cx="947875" cy="354322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0473" y="3623258"/>
            <a:ext cx="1131419" cy="920487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6231" y="3623258"/>
            <a:ext cx="1131419" cy="920487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1989" y="3605366"/>
            <a:ext cx="1131419" cy="920487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4961" y="4800845"/>
            <a:ext cx="1144023" cy="1326402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4588" y="5464046"/>
            <a:ext cx="947873" cy="358572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473" y="5080122"/>
            <a:ext cx="1131420" cy="966210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04966" y="5064052"/>
            <a:ext cx="1131420" cy="966210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3826809" y="970444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SAY</a:t>
            </a:r>
            <a:endParaRPr lang="tr-TR" b="1" dirty="0"/>
          </a:p>
        </p:txBody>
      </p:sp>
      <p:sp>
        <p:nvSpPr>
          <p:cNvPr id="43" name="Metin kutusu 42"/>
          <p:cNvSpPr txBox="1"/>
          <p:nvPr/>
        </p:nvSpPr>
        <p:spPr>
          <a:xfrm>
            <a:off x="3822058" y="2456159"/>
            <a:ext cx="66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SÖZ</a:t>
            </a:r>
            <a:endParaRPr lang="tr-TR" b="1" dirty="0"/>
          </a:p>
        </p:txBody>
      </p:sp>
      <p:sp>
        <p:nvSpPr>
          <p:cNvPr id="44" name="Metin kutusu 43"/>
          <p:cNvSpPr txBox="1"/>
          <p:nvPr/>
        </p:nvSpPr>
        <p:spPr>
          <a:xfrm>
            <a:off x="3862086" y="3912689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E.A</a:t>
            </a:r>
            <a:endParaRPr lang="tr-TR" b="1" dirty="0"/>
          </a:p>
        </p:txBody>
      </p:sp>
      <p:sp>
        <p:nvSpPr>
          <p:cNvPr id="45" name="Metin kutusu 44"/>
          <p:cNvSpPr txBox="1"/>
          <p:nvPr/>
        </p:nvSpPr>
        <p:spPr>
          <a:xfrm>
            <a:off x="3826809" y="5378562"/>
            <a:ext cx="54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DİL</a:t>
            </a:r>
            <a:endParaRPr lang="tr-TR" b="1" dirty="0"/>
          </a:p>
        </p:txBody>
      </p:sp>
      <p:sp>
        <p:nvSpPr>
          <p:cNvPr id="46" name="Metin kutusu 45"/>
          <p:cNvSpPr txBox="1"/>
          <p:nvPr/>
        </p:nvSpPr>
        <p:spPr>
          <a:xfrm>
            <a:off x="6177152" y="726526"/>
            <a:ext cx="80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TYT</a:t>
            </a:r>
            <a:endParaRPr lang="tr-TR" sz="2400" b="1" dirty="0"/>
          </a:p>
        </p:txBody>
      </p:sp>
      <p:sp>
        <p:nvSpPr>
          <p:cNvPr id="47" name="Metin kutusu 46"/>
          <p:cNvSpPr txBox="1"/>
          <p:nvPr/>
        </p:nvSpPr>
        <p:spPr>
          <a:xfrm>
            <a:off x="7382210" y="647280"/>
            <a:ext cx="81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FEN BİL.</a:t>
            </a:r>
            <a:endParaRPr lang="tr-TR" b="1" dirty="0"/>
          </a:p>
        </p:txBody>
      </p:sp>
      <p:sp>
        <p:nvSpPr>
          <p:cNvPr id="48" name="Metin kutusu 47"/>
          <p:cNvSpPr txBox="1"/>
          <p:nvPr/>
        </p:nvSpPr>
        <p:spPr>
          <a:xfrm>
            <a:off x="8653733" y="690407"/>
            <a:ext cx="8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MAT.</a:t>
            </a:r>
            <a:endParaRPr lang="tr-TR" b="1" dirty="0"/>
          </a:p>
        </p:txBody>
      </p:sp>
      <p:sp>
        <p:nvSpPr>
          <p:cNvPr id="49" name="Metin kutusu 48"/>
          <p:cNvSpPr txBox="1"/>
          <p:nvPr/>
        </p:nvSpPr>
        <p:spPr>
          <a:xfrm>
            <a:off x="6174158" y="2258374"/>
            <a:ext cx="80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TYT</a:t>
            </a:r>
            <a:endParaRPr lang="tr-TR" sz="2400" b="1" dirty="0"/>
          </a:p>
        </p:txBody>
      </p:sp>
      <p:sp>
        <p:nvSpPr>
          <p:cNvPr id="50" name="Metin kutusu 49"/>
          <p:cNvSpPr txBox="1"/>
          <p:nvPr/>
        </p:nvSpPr>
        <p:spPr>
          <a:xfrm>
            <a:off x="6174158" y="3866523"/>
            <a:ext cx="80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TYT</a:t>
            </a:r>
            <a:endParaRPr lang="tr-TR" sz="2400" b="1" dirty="0"/>
          </a:p>
        </p:txBody>
      </p:sp>
      <p:sp>
        <p:nvSpPr>
          <p:cNvPr id="51" name="Metin kutusu 50"/>
          <p:cNvSpPr txBox="1"/>
          <p:nvPr/>
        </p:nvSpPr>
        <p:spPr>
          <a:xfrm>
            <a:off x="6174158" y="5341650"/>
            <a:ext cx="80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TYT</a:t>
            </a:r>
            <a:endParaRPr lang="tr-TR" sz="2400" b="1" dirty="0"/>
          </a:p>
        </p:txBody>
      </p:sp>
      <p:sp>
        <p:nvSpPr>
          <p:cNvPr id="52" name="Metin kutusu 51"/>
          <p:cNvSpPr txBox="1"/>
          <p:nvPr/>
        </p:nvSpPr>
        <p:spPr>
          <a:xfrm>
            <a:off x="7365445" y="3898834"/>
            <a:ext cx="81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MAT.</a:t>
            </a:r>
            <a:endParaRPr lang="tr-TR" b="1" dirty="0"/>
          </a:p>
        </p:txBody>
      </p:sp>
      <p:sp>
        <p:nvSpPr>
          <p:cNvPr id="53" name="Metin kutusu 52"/>
          <p:cNvSpPr txBox="1"/>
          <p:nvPr/>
        </p:nvSpPr>
        <p:spPr>
          <a:xfrm>
            <a:off x="7126531" y="2196818"/>
            <a:ext cx="128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T.D.E</a:t>
            </a:r>
          </a:p>
          <a:p>
            <a:pPr algn="ctr"/>
            <a:r>
              <a:rPr lang="tr-TR" sz="1600" b="1" dirty="0" smtClean="0"/>
              <a:t>SOS. BİL-1</a:t>
            </a:r>
            <a:endParaRPr lang="tr-TR" sz="1600" b="1" dirty="0"/>
          </a:p>
        </p:txBody>
      </p:sp>
      <p:sp>
        <p:nvSpPr>
          <p:cNvPr id="54" name="Metin kutusu 53"/>
          <p:cNvSpPr txBox="1"/>
          <p:nvPr/>
        </p:nvSpPr>
        <p:spPr>
          <a:xfrm>
            <a:off x="8667166" y="2166038"/>
            <a:ext cx="81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SOS BİL-2</a:t>
            </a:r>
            <a:endParaRPr lang="tr-TR" b="1" dirty="0"/>
          </a:p>
        </p:txBody>
      </p:sp>
      <p:sp>
        <p:nvSpPr>
          <p:cNvPr id="55" name="Metin kutusu 54"/>
          <p:cNvSpPr txBox="1"/>
          <p:nvPr/>
        </p:nvSpPr>
        <p:spPr>
          <a:xfrm>
            <a:off x="8395015" y="3773221"/>
            <a:ext cx="1288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T.D.E</a:t>
            </a:r>
          </a:p>
          <a:p>
            <a:pPr algn="ctr"/>
            <a:r>
              <a:rPr lang="tr-TR" sz="1600" b="1" dirty="0" smtClean="0"/>
              <a:t>SOS. BİL-1</a:t>
            </a:r>
            <a:endParaRPr lang="tr-TR" sz="1600" b="1" dirty="0"/>
          </a:p>
        </p:txBody>
      </p:sp>
      <p:sp>
        <p:nvSpPr>
          <p:cNvPr id="56" name="Metin kutusu 55"/>
          <p:cNvSpPr txBox="1"/>
          <p:nvPr/>
        </p:nvSpPr>
        <p:spPr>
          <a:xfrm>
            <a:off x="7135163" y="5362490"/>
            <a:ext cx="1288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DİL</a:t>
            </a:r>
            <a:endParaRPr lang="tr-TR" sz="2000" b="1" dirty="0"/>
          </a:p>
        </p:txBody>
      </p:sp>
      <p:pic>
        <p:nvPicPr>
          <p:cNvPr id="57" name="Resim 5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72397" y="4341925"/>
            <a:ext cx="2236657" cy="17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9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86015" y="2798200"/>
            <a:ext cx="1995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PUAN TÜRLERİNE PUAN GETİREN TESTLER?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8" name="Resim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831" y="1823251"/>
            <a:ext cx="3441479" cy="3441479"/>
          </a:xfrm>
          <a:prstGeom prst="rect">
            <a:avLst/>
          </a:prstGeom>
        </p:spPr>
      </p:pic>
      <p:pic>
        <p:nvPicPr>
          <p:cNvPr id="29" name="Resim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98" y="1823251"/>
            <a:ext cx="3422879" cy="3441479"/>
          </a:xfrm>
          <a:prstGeom prst="rect">
            <a:avLst/>
          </a:prstGeom>
        </p:spPr>
      </p:pic>
      <p:pic>
        <p:nvPicPr>
          <p:cNvPr id="30" name="Resim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1707" y="1823247"/>
            <a:ext cx="2883403" cy="3441481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035" y="4011378"/>
            <a:ext cx="887060" cy="836079"/>
          </a:xfrm>
          <a:prstGeom prst="rect">
            <a:avLst/>
          </a:prstGeom>
        </p:spPr>
      </p:pic>
      <p:pic>
        <p:nvPicPr>
          <p:cNvPr id="58" name="Resim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7747" y="4011378"/>
            <a:ext cx="887060" cy="836079"/>
          </a:xfrm>
          <a:prstGeom prst="rect">
            <a:avLst/>
          </a:prstGeom>
        </p:spPr>
      </p:pic>
      <p:pic>
        <p:nvPicPr>
          <p:cNvPr id="59" name="Resim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613" y="4011377"/>
            <a:ext cx="887060" cy="836079"/>
          </a:xfrm>
          <a:prstGeom prst="rect">
            <a:avLst/>
          </a:prstGeom>
        </p:spPr>
      </p:pic>
      <p:sp>
        <p:nvSpPr>
          <p:cNvPr id="60" name="Metin kutusu 59"/>
          <p:cNvSpPr txBox="1"/>
          <p:nvPr/>
        </p:nvSpPr>
        <p:spPr>
          <a:xfrm>
            <a:off x="2971800" y="2829479"/>
            <a:ext cx="23137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1B6D6B"/>
                </a:solidFill>
              </a:rPr>
              <a:t>TOPLAM 120 SORU 135 DAKİKA SÜRE BULUNMAKTADIR…</a:t>
            </a:r>
          </a:p>
          <a:p>
            <a:pPr algn="ctr"/>
            <a:endParaRPr lang="tr-TR" sz="2000" dirty="0">
              <a:solidFill>
                <a:srgbClr val="1B6D6B"/>
              </a:solidFill>
            </a:endParaRPr>
          </a:p>
        </p:txBody>
      </p:sp>
      <p:sp>
        <p:nvSpPr>
          <p:cNvPr id="61" name="Metin kutusu 60"/>
          <p:cNvSpPr txBox="1"/>
          <p:nvPr/>
        </p:nvSpPr>
        <p:spPr>
          <a:xfrm>
            <a:off x="2971800" y="2033978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</a:t>
            </a:r>
            <a:endParaRPr lang="tr-TR" sz="3200" dirty="0">
              <a:solidFill>
                <a:srgbClr val="1B6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Metin kutusu 61"/>
          <p:cNvSpPr txBox="1"/>
          <p:nvPr/>
        </p:nvSpPr>
        <p:spPr>
          <a:xfrm>
            <a:off x="5893082" y="2033978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</a:t>
            </a:r>
            <a:endParaRPr lang="tr-TR" sz="3200" dirty="0">
              <a:solidFill>
                <a:srgbClr val="1B6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Metin kutusu 62"/>
          <p:cNvSpPr txBox="1"/>
          <p:nvPr/>
        </p:nvSpPr>
        <p:spPr>
          <a:xfrm>
            <a:off x="8976552" y="2033978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  <a:endParaRPr lang="tr-TR" sz="3200" dirty="0">
              <a:solidFill>
                <a:srgbClr val="1B6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Metin kutusu 63"/>
          <p:cNvSpPr txBox="1"/>
          <p:nvPr/>
        </p:nvSpPr>
        <p:spPr>
          <a:xfrm>
            <a:off x="6408783" y="2891033"/>
            <a:ext cx="206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1B6D6B"/>
                </a:solidFill>
              </a:rPr>
              <a:t>TOPLAM 160 SORU 180 DAKİKA SÜRE BULUNMAKTADIR…</a:t>
            </a:r>
          </a:p>
          <a:p>
            <a:endParaRPr lang="tr-TR" dirty="0">
              <a:solidFill>
                <a:srgbClr val="1B6D6B"/>
              </a:solidFill>
            </a:endParaRPr>
          </a:p>
        </p:txBody>
      </p:sp>
      <p:sp>
        <p:nvSpPr>
          <p:cNvPr id="66" name="Metin kutusu 65"/>
          <p:cNvSpPr txBox="1"/>
          <p:nvPr/>
        </p:nvSpPr>
        <p:spPr>
          <a:xfrm>
            <a:off x="9454340" y="2943937"/>
            <a:ext cx="1898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1B6D6B"/>
                </a:solidFill>
              </a:rPr>
              <a:t>TOPLAM 80 SORU 120 DAKİKA SÜRE </a:t>
            </a:r>
            <a:r>
              <a:rPr lang="tr-TR" b="1" dirty="0" smtClean="0">
                <a:solidFill>
                  <a:srgbClr val="1B6D6B"/>
                </a:solidFill>
              </a:rPr>
              <a:t>BULUNMAKTADIR</a:t>
            </a:r>
            <a:endParaRPr lang="tr-TR" dirty="0">
              <a:solidFill>
                <a:srgbClr val="1B6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2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0" grpId="0"/>
      <p:bldP spid="61" grpId="0"/>
      <p:bldP spid="62" grpId="0"/>
      <p:bldP spid="63" grpId="0"/>
      <p:bldP spid="64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86015" y="2798201"/>
            <a:ext cx="2252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ORTAÖĞRETİM BAŞARI PUANININ HESAPLANMASI</a:t>
            </a:r>
            <a:endParaRPr lang="tr-TR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558" y="120982"/>
            <a:ext cx="3588487" cy="356164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935" y="120984"/>
            <a:ext cx="3311283" cy="3495243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105" y="2881330"/>
            <a:ext cx="3543697" cy="35883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793610">
            <a:off x="3508907" y="2833048"/>
            <a:ext cx="1790739" cy="277114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08214">
            <a:off x="8480751" y="2832607"/>
            <a:ext cx="1843600" cy="294976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36790">
            <a:off x="6586998" y="-163921"/>
            <a:ext cx="654247" cy="1012439"/>
          </a:xfrm>
          <a:prstGeom prst="rect">
            <a:avLst/>
          </a:prstGeom>
        </p:spPr>
      </p:pic>
      <p:sp>
        <p:nvSpPr>
          <p:cNvPr id="21" name="Metin kutusu 20"/>
          <p:cNvSpPr txBox="1"/>
          <p:nvPr/>
        </p:nvSpPr>
        <p:spPr>
          <a:xfrm>
            <a:off x="3942165" y="1010927"/>
            <a:ext cx="267029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/>
              <a:t>OBP HESAPLANMASINDA DİPLOMA NOTU ÖNEMLİDİR. BU NEDENLE SON SINIF ADAYLARININ DİPLOMA NOTLARINA DİKKAT ETMESİ GEREKMEKTEDİR. DİPLOMA PUANI HESAPLAMASI AŞAĞIDAKİ GİBİ YAPILIR;</a:t>
            </a:r>
          </a:p>
          <a:p>
            <a:pPr algn="ctr"/>
            <a:endParaRPr lang="tr-TR" sz="1500" dirty="0"/>
          </a:p>
        </p:txBody>
      </p:sp>
      <p:sp>
        <p:nvSpPr>
          <p:cNvPr id="7" name="Dikdörtgen 6"/>
          <p:cNvSpPr/>
          <p:nvPr/>
        </p:nvSpPr>
        <p:spPr>
          <a:xfrm>
            <a:off x="7499874" y="1153423"/>
            <a:ext cx="2299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OBP = DİPLOMA NOTU X 5 </a:t>
            </a:r>
          </a:p>
          <a:p>
            <a:pPr algn="ctr"/>
            <a:r>
              <a:rPr lang="tr-TR" sz="2000" b="1" dirty="0" smtClean="0"/>
              <a:t>EKLENECEK  PUAN=OBP X 0,12</a:t>
            </a:r>
            <a:endParaRPr lang="tr-TR" sz="2000" b="1" dirty="0"/>
          </a:p>
        </p:txBody>
      </p:sp>
      <p:sp>
        <p:nvSpPr>
          <p:cNvPr id="8" name="Dikdörtgen 7"/>
          <p:cNvSpPr/>
          <p:nvPr/>
        </p:nvSpPr>
        <p:spPr>
          <a:xfrm>
            <a:off x="5535359" y="4041897"/>
            <a:ext cx="2685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KISA YOLU</a:t>
            </a:r>
          </a:p>
          <a:p>
            <a:pPr algn="ctr"/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DİPLOMA NOTU X 0,6= EKLENECEK PUAN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1723783" y="5577296"/>
            <a:ext cx="3455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DİPLOMA NOTU 50’NİN ALTINDA OLAN ADAYLARIN DİPLOMA PUANLARI 50 OLARAK KABUL EDİLİR.</a:t>
            </a:r>
          </a:p>
          <a:p>
            <a:pPr algn="ctr"/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8260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491" y="1180371"/>
            <a:ext cx="4134312" cy="415363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789" y="1180370"/>
            <a:ext cx="4134311" cy="415363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681" y="5490397"/>
            <a:ext cx="383931" cy="38393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4569" y="5490397"/>
            <a:ext cx="383931" cy="38393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6983" y="2992164"/>
            <a:ext cx="225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BARAJ PUANLARI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15163" y="2472353"/>
            <a:ext cx="2564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A351A3"/>
                </a:solidFill>
              </a:rPr>
              <a:t>TYT’ TERCİH YAPABİLMEK İÇİN HAM 150 PUAN ALMAK GEREKİR.</a:t>
            </a:r>
            <a:endParaRPr lang="tr-TR" sz="2400" b="1" dirty="0">
              <a:solidFill>
                <a:srgbClr val="A351A3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880195" y="2438165"/>
            <a:ext cx="2929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TYT’ DE 150 VE ÜZERİ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PUAN ALAMAMIŞ 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ADAYLARIN AYT</a:t>
            </a:r>
          </a:p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PUANLARI HESAPLANMAZ.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7806245" y="152783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358939" y="153090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51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91" y="1163785"/>
            <a:ext cx="4183111" cy="42026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466" y="5653519"/>
            <a:ext cx="345500" cy="3455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155" y="1163783"/>
            <a:ext cx="4269427" cy="420265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727" y="5653172"/>
            <a:ext cx="340831" cy="340830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6983" y="2992164"/>
            <a:ext cx="225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BARAJ PUANLARI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522905" y="2253499"/>
            <a:ext cx="26844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AYT’DE TERCİH YAPABİLMEK İÇİN İLGİLİ PUAN TÜRÜNDEN HAM 180 PUAN ALMAK GEREKİR.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970637" y="2110949"/>
            <a:ext cx="25384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5">
                    <a:lumMod val="75000"/>
                  </a:schemeClr>
                </a:solidFill>
              </a:rPr>
              <a:t>TYT DE HAM OLARAK 200 VE ÜZERİ PUAN ALAN ADAYLAR AYT SINAVINA DİREK KATILABİLİRLER.</a:t>
            </a:r>
            <a:endParaRPr lang="tr-TR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13553" y="153388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7640543" y="153388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r-T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888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093211"/>
              </p:ext>
            </p:extLst>
          </p:nvPr>
        </p:nvGraphicFramePr>
        <p:xfrm>
          <a:off x="2683238" y="239844"/>
          <a:ext cx="8679305" cy="5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0610" y="2949975"/>
            <a:ext cx="1995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SON 7 YILDA SINAVA BAŞVURAN ADAY SAYISI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1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53318" y="3158877"/>
            <a:ext cx="225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SIRALAMA BARAJLARI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79" y="3434636"/>
            <a:ext cx="8653960" cy="139741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0500" y="1082590"/>
            <a:ext cx="2212624" cy="2491787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95" y="1072249"/>
            <a:ext cx="2212624" cy="2502126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827" y="1055222"/>
            <a:ext cx="2212624" cy="2502126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0004" y="3434634"/>
            <a:ext cx="2257427" cy="2564776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0678" y="3434634"/>
            <a:ext cx="2268025" cy="2564776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7377" y="3434634"/>
            <a:ext cx="2268025" cy="2564776"/>
          </a:xfrm>
          <a:prstGeom prst="rect">
            <a:avLst/>
          </a:prstGeom>
        </p:spPr>
      </p:pic>
      <p:sp>
        <p:nvSpPr>
          <p:cNvPr id="23" name="Metin kutusu 22"/>
          <p:cNvSpPr txBox="1"/>
          <p:nvPr/>
        </p:nvSpPr>
        <p:spPr>
          <a:xfrm>
            <a:off x="3003805" y="2123990"/>
            <a:ext cx="144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A351A3"/>
                </a:solidFill>
              </a:rPr>
              <a:t>300 BİN</a:t>
            </a:r>
            <a:endParaRPr lang="tr-TR" sz="2800" b="1" dirty="0">
              <a:solidFill>
                <a:srgbClr val="A351A3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2829020" y="1826114"/>
            <a:ext cx="1680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A351A3"/>
                </a:solidFill>
              </a:rPr>
              <a:t>ÖĞRETMENLİK</a:t>
            </a:r>
            <a:endParaRPr lang="tr-TR" b="1" dirty="0">
              <a:solidFill>
                <a:srgbClr val="A351A3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5127621" y="2075726"/>
            <a:ext cx="171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</a:rPr>
              <a:t>50 BİN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5681253" y="1733782"/>
            <a:ext cx="713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TIP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7527140" y="1826114"/>
            <a:ext cx="1445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MÜHENDİSLİK</a:t>
            </a:r>
            <a:endParaRPr lang="tr-TR" sz="20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300 BİN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4118991" y="4476314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5">
                    <a:lumMod val="75000"/>
                  </a:schemeClr>
                </a:solidFill>
              </a:rPr>
              <a:t>MİMARLIK</a:t>
            </a:r>
          </a:p>
          <a:p>
            <a:pPr algn="ctr"/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250 BİN</a:t>
            </a:r>
            <a:endParaRPr lang="tr-T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678891" y="4476313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2">
                    <a:lumMod val="75000"/>
                  </a:schemeClr>
                </a:solidFill>
              </a:rPr>
              <a:t>DİŞ HEK.</a:t>
            </a:r>
          </a:p>
          <a:p>
            <a:pPr algn="ctr"/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</a:rPr>
              <a:t>80 BİN</a:t>
            </a:r>
            <a:endParaRPr lang="tr-TR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051663" y="4560835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FE009D"/>
                </a:solidFill>
              </a:rPr>
              <a:t>ECZACILIK</a:t>
            </a:r>
          </a:p>
          <a:p>
            <a:pPr algn="ctr"/>
            <a:r>
              <a:rPr lang="tr-TR" sz="2800" b="1" dirty="0" smtClean="0">
                <a:solidFill>
                  <a:srgbClr val="FE009D"/>
                </a:solidFill>
              </a:rPr>
              <a:t>100 BİN</a:t>
            </a:r>
            <a:endParaRPr lang="tr-TR" sz="2800" b="1" dirty="0">
              <a:solidFill>
                <a:srgbClr val="FE009D"/>
              </a:solidFill>
            </a:endParaRPr>
          </a:p>
        </p:txBody>
      </p:sp>
      <p:pic>
        <p:nvPicPr>
          <p:cNvPr id="32" name="Resim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414160" y="1082588"/>
            <a:ext cx="2183019" cy="2474760"/>
          </a:xfrm>
          <a:prstGeom prst="rect">
            <a:avLst/>
          </a:prstGeom>
        </p:spPr>
      </p:pic>
      <p:sp>
        <p:nvSpPr>
          <p:cNvPr id="33" name="Metin kutusu 32"/>
          <p:cNvSpPr txBox="1"/>
          <p:nvPr/>
        </p:nvSpPr>
        <p:spPr>
          <a:xfrm>
            <a:off x="9585943" y="1701702"/>
            <a:ext cx="1839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rgbClr val="26AF1E"/>
                </a:solidFill>
              </a:rPr>
              <a:t>HUKUK</a:t>
            </a:r>
          </a:p>
          <a:p>
            <a:pPr algn="ctr"/>
            <a:r>
              <a:rPr lang="tr-TR" sz="2800" b="1" dirty="0" smtClean="0">
                <a:solidFill>
                  <a:srgbClr val="26AF1E"/>
                </a:solidFill>
              </a:rPr>
              <a:t>100 BİN</a:t>
            </a:r>
            <a:endParaRPr lang="tr-TR" sz="2800" b="1" dirty="0">
              <a:solidFill>
                <a:srgbClr val="26AF1E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2894194" y="258898"/>
            <a:ext cx="722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Mühendislik Programlarında, Ziraat Mühendisliği, Orman Mühendisliği Ve Su Ürünleri Mühendisliği Sıralama Barajı Dışındadır…</a:t>
            </a:r>
            <a:endParaRPr lang="tr-TR" sz="1400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-1757944" y="851925"/>
            <a:ext cx="722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/>
              <a:t>PDR Bölümü de 300 </a:t>
            </a:r>
            <a:r>
              <a:rPr lang="tr-TR" sz="1400" b="1" dirty="0" smtClean="0"/>
              <a:t>Bin </a:t>
            </a:r>
          </a:p>
          <a:p>
            <a:pPr algn="ctr"/>
            <a:r>
              <a:rPr lang="tr-TR" sz="1400" b="1" dirty="0" smtClean="0"/>
              <a:t>Barajına </a:t>
            </a:r>
            <a:r>
              <a:rPr lang="tr-TR" sz="1400" b="1" dirty="0"/>
              <a:t>dahildir.</a:t>
            </a:r>
          </a:p>
        </p:txBody>
      </p:sp>
      <p:sp>
        <p:nvSpPr>
          <p:cNvPr id="31" name="Metin kutusu 30"/>
          <p:cNvSpPr txBox="1"/>
          <p:nvPr/>
        </p:nvSpPr>
        <p:spPr>
          <a:xfrm>
            <a:off x="45906" y="5999410"/>
            <a:ext cx="722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ÖZEL YETENEK İLE ALAN ÖĞRETMENLİK PROG. İÇİNDE TYT’DEN 800 BİN ŞARTI BULUNMAKTADIR.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75280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96983" y="2992165"/>
            <a:ext cx="2252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0,5 NET KURALI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476" y="432600"/>
            <a:ext cx="4064000" cy="5825067"/>
          </a:xfrm>
          <a:prstGeom prst="rect">
            <a:avLst/>
          </a:prstGeom>
        </p:spPr>
      </p:pic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627" y="445760"/>
            <a:ext cx="4064000" cy="5825067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3068965" y="1317109"/>
            <a:ext cx="344702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1B6D6B"/>
                </a:solidFill>
              </a:rPr>
              <a:t>TYT PUAN TÜRÜNDE ADAYLARIN PUANLARININ HESAPLANABİLMESİ İÇİN TÜRKÇE DERSİ VEYA MATEMATİK DERSİNİN HERHANGİ BİRİNDEN 0,5 NET(HAM PUAN) YAPMALARI GEREKMETEDİR.EĞER ADAYLAR 0,5 NET YAPMAZLARSA TYT PUANLARI HESAPLANMAYACAKTIR. </a:t>
            </a:r>
            <a:r>
              <a:rPr lang="tr-TR" sz="1600" b="1" dirty="0">
                <a:solidFill>
                  <a:srgbClr val="1B6D6B"/>
                </a:solidFill>
              </a:rPr>
              <a:t>TYT TESTİNDE 0,5 NET KURALINA TAKILAN ADAYLAR AYT KISMINDA FULL YAPMIŞ OLSALAR DAHİ AYT PUANLARI HESAPLANMAYACAKTIR. </a:t>
            </a:r>
          </a:p>
          <a:p>
            <a:pPr algn="ctr"/>
            <a:endParaRPr lang="tr-TR" sz="1600" b="1" dirty="0">
              <a:solidFill>
                <a:srgbClr val="1B6D6B"/>
              </a:solidFill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7540395" y="1317110"/>
            <a:ext cx="34544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1B6D6B"/>
                </a:solidFill>
              </a:rPr>
              <a:t>AYT PUAN TÜRÜNDE ADAYLARIN PUANLARININ HESAPLANABİLMESİ İÇİN, PUAN GETİREN TESTLERİN HERHANGİ BİRİNDEN 0,5 NET YAPMIŞ OLMALARI GEREKMEKTEDİR. ÖRNEĞİN; SÖZEL PUAN TÜRÜNÜN HESAPLANABİLMESİ İÇİN T.D.EDEBİYATI -SOSYAL-1 TESTİNDEN VEYA SOSYAL-2 TESTİNİN HERHANGİ BİRİNDEN 0,5 NET YAPMIŞ OLMASI GEREKMETEDİR. AKSİN TAKDİRDE ADAYIN AYT PUANI HESAPLANMAYACAKTIR…</a:t>
            </a:r>
            <a:endParaRPr lang="tr-TR" sz="1600" b="1" dirty="0">
              <a:solidFill>
                <a:srgbClr val="1B6D6B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829585" y="4885799"/>
            <a:ext cx="1925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 0,5 NET </a:t>
            </a:r>
            <a:r>
              <a:rPr lang="tr-TR" sz="24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KURALI</a:t>
            </a:r>
            <a:endParaRPr lang="tr-TR" sz="2400" b="1" dirty="0">
              <a:solidFill>
                <a:srgbClr val="1B6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8508949" y="4885799"/>
            <a:ext cx="17324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AYT 0,5 NET</a:t>
            </a:r>
          </a:p>
          <a:p>
            <a:pPr algn="ctr"/>
            <a:r>
              <a:rPr lang="tr-TR" sz="2400" b="1" dirty="0" smtClean="0">
                <a:solidFill>
                  <a:srgbClr val="1B6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KURALI</a:t>
            </a:r>
            <a:endParaRPr lang="tr-TR" sz="2400" b="1" dirty="0">
              <a:solidFill>
                <a:srgbClr val="1B6D6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4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8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96983" y="2992164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YERLEŞTİRME PUANI VE EN YÜKSEK PUAN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03" y="168544"/>
            <a:ext cx="2920343" cy="3092761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84" y="168543"/>
            <a:ext cx="2851093" cy="301942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350" y="3187964"/>
            <a:ext cx="2919996" cy="3096202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3740727" y="1190137"/>
            <a:ext cx="205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accent2">
                    <a:lumMod val="75000"/>
                  </a:schemeClr>
                </a:solidFill>
              </a:rPr>
              <a:t>Yerleştirme Puanı Ham Puanın Üstüne Okul </a:t>
            </a:r>
          </a:p>
          <a:p>
            <a:pPr algn="ctr"/>
            <a:r>
              <a:rPr lang="tr-TR" sz="1400" b="1" dirty="0" smtClean="0">
                <a:solidFill>
                  <a:schemeClr val="accent2">
                    <a:lumMod val="75000"/>
                  </a:schemeClr>
                </a:solidFill>
              </a:rPr>
              <a:t>Puanın eklenmiş Halidir.</a:t>
            </a:r>
            <a:r>
              <a:rPr lang="tr-TR" sz="1400" b="1" dirty="0">
                <a:solidFill>
                  <a:schemeClr val="accent2">
                    <a:lumMod val="75000"/>
                  </a:schemeClr>
                </a:solidFill>
              </a:rPr>
              <a:t> Sınav Sonucunda Y-TYT,     Y-SAY, Y-SÖZ, Y-EA ve Y-DİL diye yazar.</a:t>
            </a:r>
          </a:p>
          <a:p>
            <a:pPr algn="ctr"/>
            <a:endParaRPr lang="tr-TR" sz="1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3833082" y="289795"/>
            <a:ext cx="71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r-TR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8696029" y="289795"/>
            <a:ext cx="71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36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33082" y="3309217"/>
            <a:ext cx="71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684" y="3184883"/>
            <a:ext cx="2990208" cy="3099285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8779153" y="3342848"/>
            <a:ext cx="711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r-TR" sz="36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539818" y="1283400"/>
            <a:ext cx="195054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5845AF"/>
                </a:solidFill>
              </a:rPr>
              <a:t>Adayın tercih yapacağı </a:t>
            </a:r>
            <a:endParaRPr lang="tr-TR" sz="1400" b="1" dirty="0" smtClean="0">
              <a:solidFill>
                <a:srgbClr val="5845AF"/>
              </a:solidFill>
            </a:endParaRPr>
          </a:p>
          <a:p>
            <a:r>
              <a:rPr lang="tr-TR" sz="1400" b="1" dirty="0">
                <a:solidFill>
                  <a:srgbClr val="5845AF"/>
                </a:solidFill>
              </a:rPr>
              <a:t>puandır…Yerleştirme </a:t>
            </a:r>
            <a:endParaRPr lang="tr-TR" sz="1400" b="1" dirty="0" smtClean="0">
              <a:solidFill>
                <a:srgbClr val="5845AF"/>
              </a:solidFill>
            </a:endParaRPr>
          </a:p>
          <a:p>
            <a:r>
              <a:rPr lang="tr-TR" sz="1400" b="1" dirty="0" smtClean="0">
                <a:solidFill>
                  <a:srgbClr val="5845AF"/>
                </a:solidFill>
              </a:rPr>
              <a:t>Puanı </a:t>
            </a:r>
            <a:r>
              <a:rPr lang="tr-TR" sz="1400" b="1" dirty="0">
                <a:solidFill>
                  <a:srgbClr val="5845AF"/>
                </a:solidFill>
              </a:rPr>
              <a:t>oluşmayan </a:t>
            </a:r>
            <a:endParaRPr lang="tr-TR" sz="1400" b="1" dirty="0" smtClean="0">
              <a:solidFill>
                <a:srgbClr val="5845AF"/>
              </a:solidFill>
            </a:endParaRPr>
          </a:p>
          <a:p>
            <a:r>
              <a:rPr lang="tr-TR" sz="1400" b="1" dirty="0" smtClean="0">
                <a:solidFill>
                  <a:srgbClr val="5845AF"/>
                </a:solidFill>
              </a:rPr>
              <a:t>adayların </a:t>
            </a:r>
            <a:r>
              <a:rPr lang="tr-TR" sz="1400" b="1" dirty="0">
                <a:solidFill>
                  <a:srgbClr val="5845AF"/>
                </a:solidFill>
              </a:rPr>
              <a:t>tercih hakları </a:t>
            </a:r>
            <a:endParaRPr lang="tr-TR" sz="1400" b="1" dirty="0" smtClean="0">
              <a:solidFill>
                <a:srgbClr val="5845AF"/>
              </a:solidFill>
            </a:endParaRPr>
          </a:p>
          <a:p>
            <a:r>
              <a:rPr lang="tr-TR" sz="1400" b="1" dirty="0" smtClean="0">
                <a:solidFill>
                  <a:srgbClr val="5845AF"/>
                </a:solidFill>
              </a:rPr>
              <a:t>olmayacaktır</a:t>
            </a:r>
            <a:r>
              <a:rPr lang="tr-TR" sz="1400" b="1" dirty="0">
                <a:solidFill>
                  <a:srgbClr val="5845AF"/>
                </a:solidFill>
              </a:rPr>
              <a:t>.</a:t>
            </a:r>
          </a:p>
          <a:p>
            <a:endParaRPr lang="tr-TR" sz="1400" b="1" dirty="0" smtClean="0">
              <a:solidFill>
                <a:srgbClr val="5845AF"/>
              </a:solidFill>
            </a:endParaRPr>
          </a:p>
          <a:p>
            <a:endParaRPr lang="tr-TR" sz="1400" b="1" dirty="0">
              <a:solidFill>
                <a:srgbClr val="5845AF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052114" y="4206062"/>
            <a:ext cx="205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E009D"/>
                </a:solidFill>
              </a:rPr>
              <a:t>- En yüksek Puan</a:t>
            </a:r>
          </a:p>
          <a:p>
            <a:r>
              <a:rPr lang="tr-TR" b="1" dirty="0" smtClean="0">
                <a:solidFill>
                  <a:srgbClr val="FE009D"/>
                </a:solidFill>
              </a:rPr>
              <a:t>560 Puandır.</a:t>
            </a:r>
            <a:endParaRPr lang="tr-TR" b="1" dirty="0">
              <a:solidFill>
                <a:srgbClr val="FE009D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289122" y="4852392"/>
            <a:ext cx="2953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E009D"/>
                </a:solidFill>
              </a:rPr>
              <a:t>- Ek puanlı en </a:t>
            </a:r>
          </a:p>
          <a:p>
            <a:pPr algn="ctr"/>
            <a:r>
              <a:rPr lang="tr-TR" b="1" dirty="0" smtClean="0">
                <a:solidFill>
                  <a:srgbClr val="FE009D"/>
                </a:solidFill>
              </a:rPr>
              <a:t>yüksek Puan </a:t>
            </a:r>
          </a:p>
          <a:p>
            <a:pPr algn="ctr"/>
            <a:r>
              <a:rPr lang="tr-TR" b="1" dirty="0" smtClean="0">
                <a:solidFill>
                  <a:srgbClr val="FE009D"/>
                </a:solidFill>
              </a:rPr>
              <a:t>590 Puandır.</a:t>
            </a:r>
            <a:endParaRPr lang="tr-TR" b="1" dirty="0">
              <a:solidFill>
                <a:srgbClr val="FE009D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247397" y="4422951"/>
            <a:ext cx="2535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26AF1E"/>
                </a:solidFill>
              </a:rPr>
              <a:t>Ham olarak 180 ve </a:t>
            </a:r>
            <a:endParaRPr lang="tr-TR" sz="1600" b="1" dirty="0" smtClean="0">
              <a:solidFill>
                <a:srgbClr val="26AF1E"/>
              </a:solidFill>
            </a:endParaRPr>
          </a:p>
          <a:p>
            <a:pPr algn="ctr"/>
            <a:r>
              <a:rPr lang="tr-TR" sz="1600" b="1" dirty="0" smtClean="0">
                <a:solidFill>
                  <a:srgbClr val="26AF1E"/>
                </a:solidFill>
              </a:rPr>
              <a:t>üzeri </a:t>
            </a:r>
            <a:r>
              <a:rPr lang="tr-TR" sz="1600" b="1" dirty="0">
                <a:solidFill>
                  <a:srgbClr val="26AF1E"/>
                </a:solidFill>
              </a:rPr>
              <a:t>puan alamayan adayların yerleştirme </a:t>
            </a:r>
            <a:endParaRPr lang="tr-TR" sz="1600" b="1" dirty="0" smtClean="0">
              <a:solidFill>
                <a:srgbClr val="26AF1E"/>
              </a:solidFill>
            </a:endParaRPr>
          </a:p>
          <a:p>
            <a:pPr algn="ctr"/>
            <a:r>
              <a:rPr lang="tr-TR" sz="1600" b="1" dirty="0" smtClean="0">
                <a:solidFill>
                  <a:srgbClr val="26AF1E"/>
                </a:solidFill>
              </a:rPr>
              <a:t>puanı </a:t>
            </a:r>
            <a:r>
              <a:rPr lang="tr-TR" sz="1600" b="1" dirty="0">
                <a:solidFill>
                  <a:srgbClr val="26AF1E"/>
                </a:solidFill>
              </a:rPr>
              <a:t>oluşmaz.</a:t>
            </a:r>
          </a:p>
          <a:p>
            <a:pPr algn="ctr"/>
            <a:endParaRPr lang="tr-TR" sz="1600" dirty="0">
              <a:solidFill>
                <a:srgbClr val="26AF1E"/>
              </a:solidFill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705" y="1283399"/>
            <a:ext cx="1820643" cy="457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4" grpId="0"/>
      <p:bldP spid="19" grpId="0"/>
      <p:bldP spid="20" grpId="0"/>
      <p:bldP spid="23" grpId="0"/>
      <p:bldP spid="24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89862" y="3104383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TESTLERİN YERLEŞTİRME PUANINA ETKİSİ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940" y="755429"/>
            <a:ext cx="9261517" cy="498814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755" y="2087944"/>
            <a:ext cx="3640172" cy="365563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3871" y="1285878"/>
            <a:ext cx="835943" cy="1618588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3944801" y="2750440"/>
            <a:ext cx="1328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PUAN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TÜRÜ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8345473" y="2849390"/>
            <a:ext cx="1328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ETKİ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815720" y="3982008"/>
            <a:ext cx="2143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SAYISAL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SÖZEL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EŞİT AĞIRLIK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000" b="1" dirty="0" smtClean="0">
                <a:solidFill>
                  <a:srgbClr val="7030A0"/>
                </a:solidFill>
              </a:rPr>
              <a:t>DİL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8139453" y="4057804"/>
            <a:ext cx="19088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TYT=%40</a:t>
            </a:r>
          </a:p>
          <a:p>
            <a:pPr algn="ctr"/>
            <a:r>
              <a:rPr lang="tr-TR" sz="3200" b="1" dirty="0" smtClean="0">
                <a:solidFill>
                  <a:srgbClr val="FF6F57"/>
                </a:solidFill>
              </a:rPr>
              <a:t>AYT=%60</a:t>
            </a:r>
            <a:endParaRPr lang="tr-TR" sz="3200" b="1" dirty="0">
              <a:solidFill>
                <a:srgbClr val="FF6F57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554879" y="3821420"/>
            <a:ext cx="790592" cy="160589"/>
          </a:xfrm>
          <a:prstGeom prst="rect">
            <a:avLst/>
          </a:prstGeom>
        </p:spPr>
      </p:pic>
      <p:sp>
        <p:nvSpPr>
          <p:cNvPr id="18" name="Çarpı 17"/>
          <p:cNvSpPr/>
          <p:nvPr/>
        </p:nvSpPr>
        <p:spPr>
          <a:xfrm>
            <a:off x="6476963" y="4049978"/>
            <a:ext cx="557212" cy="493407"/>
          </a:xfrm>
          <a:prstGeom prst="plus">
            <a:avLst/>
          </a:prstGeom>
          <a:solidFill>
            <a:srgbClr val="008C95"/>
          </a:solidFill>
          <a:ln>
            <a:solidFill>
              <a:srgbClr val="008C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/>
          <p:cNvSpPr txBox="1"/>
          <p:nvPr/>
        </p:nvSpPr>
        <p:spPr>
          <a:xfrm>
            <a:off x="2622714" y="5943324"/>
            <a:ext cx="66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8C9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Puan türleri için TYT ve AYT/YDT Etkisi aynıdır.</a:t>
            </a:r>
            <a:endParaRPr lang="tr-TR" b="1" dirty="0">
              <a:solidFill>
                <a:srgbClr val="008C9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364" y="142355"/>
            <a:ext cx="2312461" cy="228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8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7" grpId="0"/>
      <p:bldP spid="15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TYT TESLERİNİN </a:t>
            </a:r>
          </a:p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% OLARAK DAĞILIMI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30" y="-74635"/>
            <a:ext cx="10010831" cy="693263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18708849">
            <a:off x="5657303" y="221481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TÜRKÇE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Metin kutusu 19"/>
          <p:cNvSpPr txBox="1"/>
          <p:nvPr/>
        </p:nvSpPr>
        <p:spPr>
          <a:xfrm rot="2487769">
            <a:off x="6996279" y="246710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 rot="13673106">
            <a:off x="5278068" y="377144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SOS. BİL.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Metin kutusu 21"/>
          <p:cNvSpPr txBox="1"/>
          <p:nvPr/>
        </p:nvSpPr>
        <p:spPr>
          <a:xfrm rot="8118232">
            <a:off x="6794409" y="416834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 BİL.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6219844" y="2729212"/>
            <a:ext cx="152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YKS </a:t>
            </a:r>
          </a:p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050697" y="1685671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F24E44"/>
                </a:solidFill>
              </a:rPr>
              <a:t>%33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7931443" y="1617746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26AF1E"/>
                </a:solidFill>
              </a:rPr>
              <a:t>%33</a:t>
            </a:r>
          </a:p>
        </p:txBody>
      </p:sp>
      <p:sp>
        <p:nvSpPr>
          <p:cNvPr id="26" name="Dikdörtgen 25"/>
          <p:cNvSpPr/>
          <p:nvPr/>
        </p:nvSpPr>
        <p:spPr>
          <a:xfrm>
            <a:off x="5036841" y="4564290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FFBC3B"/>
                </a:solidFill>
              </a:rPr>
              <a:t>%17</a:t>
            </a:r>
            <a:endParaRPr lang="tr-TR" sz="3600" b="1" dirty="0">
              <a:solidFill>
                <a:srgbClr val="FFBC3B"/>
              </a:solidFill>
            </a:endParaRPr>
          </a:p>
        </p:txBody>
      </p:sp>
      <p:sp>
        <p:nvSpPr>
          <p:cNvPr id="28" name="Dikdörtgen 27"/>
          <p:cNvSpPr/>
          <p:nvPr/>
        </p:nvSpPr>
        <p:spPr>
          <a:xfrm>
            <a:off x="7884035" y="4564290"/>
            <a:ext cx="9893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b="1" dirty="0" smtClean="0">
                <a:solidFill>
                  <a:srgbClr val="2CD3B9"/>
                </a:solidFill>
              </a:rPr>
              <a:t>%17</a:t>
            </a:r>
            <a:endParaRPr lang="tr-TR" sz="3600" b="1" dirty="0">
              <a:solidFill>
                <a:srgbClr val="2CD3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10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20" grpId="0"/>
      <p:bldP spid="21" grpId="0"/>
      <p:bldP spid="22" grpId="0"/>
      <p:bldP spid="23" grpId="0"/>
      <p:bldP spid="6" grpId="0"/>
      <p:bldP spid="25" grpId="0"/>
      <p:bldP spid="26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TESLERİNİN </a:t>
            </a:r>
          </a:p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% OLARAK DAĞILIMI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91" y="3824822"/>
            <a:ext cx="1631183" cy="17151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92" y="3824822"/>
            <a:ext cx="1591272" cy="171514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182" y="3824822"/>
            <a:ext cx="1630987" cy="17151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787" y="3823196"/>
            <a:ext cx="1632836" cy="17167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601" y="611651"/>
            <a:ext cx="2755053" cy="290516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406926" y="611651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</a:t>
            </a:r>
            <a:endParaRPr lang="tr-TR" sz="4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144607" y="3696832"/>
            <a:ext cx="92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4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</a:t>
            </a:r>
            <a:endParaRPr lang="tr-TR" sz="2400" b="1" dirty="0">
              <a:solidFill>
                <a:srgbClr val="C04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126991" y="3682977"/>
            <a:ext cx="92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EDEB.</a:t>
            </a:r>
            <a:endParaRPr lang="tr-TR" sz="2400" b="1" dirty="0">
              <a:solidFill>
                <a:srgbClr val="5381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206361" y="3682976"/>
            <a:ext cx="11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AA8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</a:t>
            </a:r>
            <a:endParaRPr lang="tr-TR" sz="2400" b="1" dirty="0">
              <a:solidFill>
                <a:srgbClr val="AA8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574157" y="3682975"/>
            <a:ext cx="11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6C7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COĞ.</a:t>
            </a:r>
            <a:endParaRPr lang="tr-TR" sz="2400" b="1" dirty="0">
              <a:solidFill>
                <a:srgbClr val="6C7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745536" y="1648737"/>
            <a:ext cx="163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%40</a:t>
            </a:r>
            <a:endParaRPr lang="tr-T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144607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268382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%18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7414183" y="4348030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%7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9559593" y="4327634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%5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22388" y="730780"/>
            <a:ext cx="2684933" cy="776769"/>
          </a:xfrm>
          <a:prstGeom prst="rect">
            <a:avLst/>
          </a:prstGeom>
          <a:noFill/>
          <a:ln>
            <a:solidFill>
              <a:srgbClr val="146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EŞİT AĞIRLIK PUAN TÜRÜ</a:t>
            </a:r>
            <a:endParaRPr lang="tr-TR" sz="2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636">
            <a:off x="1868128" y="217826"/>
            <a:ext cx="1009609" cy="3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TESLERİNİN </a:t>
            </a:r>
          </a:p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% OLARAK DAĞILIMI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91" y="3824822"/>
            <a:ext cx="1631183" cy="17151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92" y="3824822"/>
            <a:ext cx="1591272" cy="171514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182" y="3824822"/>
            <a:ext cx="1630987" cy="17151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787" y="3823196"/>
            <a:ext cx="1632836" cy="171676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601" y="611651"/>
            <a:ext cx="2755053" cy="290516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5406926" y="611651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</a:t>
            </a:r>
            <a:endParaRPr lang="tr-TR" sz="4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144607" y="3696832"/>
            <a:ext cx="92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4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</a:t>
            </a:r>
            <a:endParaRPr lang="tr-TR" sz="2400" b="1" dirty="0">
              <a:solidFill>
                <a:srgbClr val="C04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126991" y="3682977"/>
            <a:ext cx="92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FİZİK</a:t>
            </a:r>
            <a:endParaRPr lang="tr-TR" sz="2400" b="1" dirty="0">
              <a:solidFill>
                <a:srgbClr val="5381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7164796" y="3682976"/>
            <a:ext cx="11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AA8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KİMYA</a:t>
            </a:r>
            <a:endParaRPr lang="tr-TR" sz="2400" b="1" dirty="0">
              <a:solidFill>
                <a:srgbClr val="AA8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477172" y="3682975"/>
            <a:ext cx="11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6C7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BİYO.</a:t>
            </a:r>
            <a:endParaRPr lang="tr-TR" sz="2400" b="1" dirty="0">
              <a:solidFill>
                <a:srgbClr val="6C7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5745536" y="1648737"/>
            <a:ext cx="163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%40</a:t>
            </a:r>
            <a:endParaRPr lang="tr-T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144607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268382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7414183" y="4348030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9559593" y="4327634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22388" y="730780"/>
            <a:ext cx="2684933" cy="776769"/>
          </a:xfrm>
          <a:prstGeom prst="rect">
            <a:avLst/>
          </a:prstGeom>
          <a:noFill/>
          <a:ln>
            <a:solidFill>
              <a:srgbClr val="146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SAYILSAL PUAN TÜRÜ</a:t>
            </a:r>
            <a:endParaRPr lang="tr-TR" sz="2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636">
            <a:off x="1868128" y="217826"/>
            <a:ext cx="1009609" cy="3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4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TESLERİNİN </a:t>
            </a:r>
          </a:p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% OLARAK DAĞILIMI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491" y="3824822"/>
            <a:ext cx="1631183" cy="1715141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92" y="3824822"/>
            <a:ext cx="1591272" cy="1715141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182" y="3824822"/>
            <a:ext cx="1630987" cy="171514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787" y="3823196"/>
            <a:ext cx="1632836" cy="1716767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110779" y="1623886"/>
            <a:ext cx="163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2698751" y="3669122"/>
            <a:ext cx="136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C04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TARİH-2</a:t>
            </a:r>
            <a:endParaRPr lang="tr-TR" sz="2400" b="1" dirty="0">
              <a:solidFill>
                <a:srgbClr val="C04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5014841" y="3655267"/>
            <a:ext cx="1179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COĞ-2</a:t>
            </a:r>
            <a:endParaRPr lang="tr-TR" sz="2400" b="1" dirty="0">
              <a:solidFill>
                <a:srgbClr val="5381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Metin kutusu 28"/>
          <p:cNvSpPr txBox="1"/>
          <p:nvPr/>
        </p:nvSpPr>
        <p:spPr>
          <a:xfrm>
            <a:off x="6858710" y="3627554"/>
            <a:ext cx="146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AA8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FEL. GRB.</a:t>
            </a:r>
            <a:endParaRPr lang="tr-TR" sz="2400" b="1" dirty="0">
              <a:solidFill>
                <a:srgbClr val="AA8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9062230" y="3682975"/>
            <a:ext cx="143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6C7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 KÜL.</a:t>
            </a:r>
            <a:endParaRPr lang="tr-TR" sz="2400" b="1" dirty="0">
              <a:solidFill>
                <a:srgbClr val="6C7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3144607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%8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Metin kutusu 32"/>
          <p:cNvSpPr txBox="1"/>
          <p:nvPr/>
        </p:nvSpPr>
        <p:spPr>
          <a:xfrm>
            <a:off x="5268382" y="4344695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%8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7414183" y="4348030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%9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9559593" y="4327634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%5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22388" y="730779"/>
            <a:ext cx="2684933" cy="559704"/>
          </a:xfrm>
          <a:prstGeom prst="rect">
            <a:avLst/>
          </a:prstGeom>
          <a:noFill/>
          <a:ln>
            <a:solidFill>
              <a:srgbClr val="146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SÖZEL PUAN TÜRÜ</a:t>
            </a:r>
            <a:endParaRPr lang="tr-TR" sz="2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84636">
            <a:off x="1868128" y="217826"/>
            <a:ext cx="1009609" cy="39382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070" y="1785725"/>
            <a:ext cx="1631183" cy="1715141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871" y="1785725"/>
            <a:ext cx="1591272" cy="1715141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761" y="1785725"/>
            <a:ext cx="1630987" cy="1715141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7367" y="1784099"/>
            <a:ext cx="1632836" cy="1716767"/>
          </a:xfrm>
          <a:prstGeom prst="rect">
            <a:avLst/>
          </a:prstGeom>
        </p:spPr>
      </p:pic>
      <p:sp>
        <p:nvSpPr>
          <p:cNvPr id="26" name="Metin kutusu 25"/>
          <p:cNvSpPr txBox="1"/>
          <p:nvPr/>
        </p:nvSpPr>
        <p:spPr>
          <a:xfrm>
            <a:off x="5044569" y="1643880"/>
            <a:ext cx="92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5381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EDEB.</a:t>
            </a:r>
            <a:endParaRPr lang="tr-TR" sz="2400" b="1" dirty="0">
              <a:solidFill>
                <a:srgbClr val="5381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6899565" y="1643879"/>
            <a:ext cx="1303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AA81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TARİH-1</a:t>
            </a:r>
            <a:endParaRPr lang="tr-TR" sz="2400" b="1" dirty="0">
              <a:solidFill>
                <a:srgbClr val="AA81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9159216" y="1643878"/>
            <a:ext cx="112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6C774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COĞ.-1</a:t>
            </a:r>
            <a:endParaRPr lang="tr-TR" sz="2400" b="1" dirty="0">
              <a:solidFill>
                <a:srgbClr val="6C774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3062186" y="2305598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%40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Metin kutusu 37"/>
          <p:cNvSpPr txBox="1"/>
          <p:nvPr/>
        </p:nvSpPr>
        <p:spPr>
          <a:xfrm>
            <a:off x="5185962" y="2305598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%18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Metin kutusu 38"/>
          <p:cNvSpPr txBox="1"/>
          <p:nvPr/>
        </p:nvSpPr>
        <p:spPr>
          <a:xfrm>
            <a:off x="7331762" y="2308933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%7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9477171" y="2288537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%5</a:t>
            </a:r>
            <a:endParaRPr lang="tr-T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32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4" grpId="0"/>
      <p:bldP spid="27" grpId="0"/>
      <p:bldP spid="29" grpId="0"/>
      <p:bldP spid="30" grpId="0"/>
      <p:bldP spid="32" grpId="0"/>
      <p:bldP spid="33" grpId="0"/>
      <p:bldP spid="34" grpId="0"/>
      <p:bldP spid="35" grpId="0"/>
      <p:bldP spid="14" grpId="0" animBg="1"/>
      <p:bldP spid="26" grpId="0"/>
      <p:bldP spid="28" grpId="0"/>
      <p:bldP spid="36" grpId="0"/>
      <p:bldP spid="37" grpId="0"/>
      <p:bldP spid="38" grpId="0"/>
      <p:bldP spid="39" grpId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AYT TESLERİNİN </a:t>
            </a:r>
          </a:p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% OLARAK DAĞILIMI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325" y="2179457"/>
            <a:ext cx="2860268" cy="3007488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192" y="2281777"/>
            <a:ext cx="2755053" cy="290516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950517" y="2281777"/>
            <a:ext cx="1631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TYT</a:t>
            </a:r>
            <a:endParaRPr lang="tr-TR" sz="4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7751557" y="2086063"/>
            <a:ext cx="928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C04B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</a:t>
            </a:r>
            <a:endParaRPr lang="tr-TR" sz="3600" b="1" dirty="0">
              <a:solidFill>
                <a:srgbClr val="C04B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4289126" y="3318862"/>
            <a:ext cx="163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%40</a:t>
            </a:r>
            <a:endParaRPr lang="tr-T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929867" y="3329259"/>
            <a:ext cx="1631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%60</a:t>
            </a:r>
            <a:endParaRPr lang="tr-T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2022388" y="730780"/>
            <a:ext cx="2684933" cy="776769"/>
          </a:xfrm>
          <a:prstGeom prst="rect">
            <a:avLst/>
          </a:prstGeom>
          <a:noFill/>
          <a:ln>
            <a:solidFill>
              <a:srgbClr val="146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DİL PUAN TÜRÜ</a:t>
            </a:r>
            <a:endParaRPr lang="tr-TR" sz="2000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4636">
            <a:off x="1868128" y="217826"/>
            <a:ext cx="1009609" cy="393827"/>
          </a:xfrm>
          <a:prstGeom prst="rect">
            <a:avLst/>
          </a:prstGeom>
        </p:spPr>
      </p:pic>
      <p:sp>
        <p:nvSpPr>
          <p:cNvPr id="2" name="Çarpı 1"/>
          <p:cNvSpPr/>
          <p:nvPr/>
        </p:nvSpPr>
        <p:spPr>
          <a:xfrm>
            <a:off x="6539415" y="3424345"/>
            <a:ext cx="722120" cy="640822"/>
          </a:xfrm>
          <a:prstGeom prst="plus">
            <a:avLst/>
          </a:prstGeom>
          <a:solidFill>
            <a:srgbClr val="14603A"/>
          </a:solidFill>
          <a:ln>
            <a:solidFill>
              <a:srgbClr val="6C77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0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4" grpId="0"/>
      <p:bldP spid="31" grpId="0"/>
      <p:bldP spid="32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120590" y="3021257"/>
            <a:ext cx="2252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1B6D6B"/>
                </a:solidFill>
                <a:latin typeface="Arial Black" panose="020B0A04020102020204" pitchFamily="34" charset="0"/>
              </a:rPr>
              <a:t>OTURUM TARİHLERİ VE DİĞER BİLGİLER</a:t>
            </a: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07" y="959238"/>
            <a:ext cx="4942541" cy="4845818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630648" y="1058242"/>
            <a:ext cx="431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Sınavlar genel olarak Haziran ayının 2. haftası hafta sonu yapılır.</a:t>
            </a:r>
            <a:endParaRPr lang="tr-TR" sz="16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993339" y="2003485"/>
            <a:ext cx="599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Sınava giren adaylar sabah oturumu için saat:10:00’dan öğleden sonra oturumu içinde 15:30’dan sonra sınav salonuna alınmazlar.</a:t>
            </a:r>
            <a:endParaRPr lang="tr-TR" sz="16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6788727" y="2948726"/>
            <a:ext cx="4946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Oturum ücreti 2021 yılına ait her bir oturum için 90 TL olup ücretler sonraki yıllar için ÖSYM tarafından yeniden belirlenir. </a:t>
            </a:r>
            <a:endParaRPr lang="tr-TR" sz="14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6788728" y="4247711"/>
            <a:ext cx="47521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 smtClean="0"/>
              <a:t>Sınava katılan adaylar için sınava giriş evrakı ile birlikte fotoğrafı güncel olan Yeni Nüfus cüzdanı veya geçerliliği olan pasaport istenmektedir.</a:t>
            </a:r>
            <a:endParaRPr lang="tr-TR" sz="1500" b="1" dirty="0"/>
          </a:p>
        </p:txBody>
      </p:sp>
    </p:spTree>
    <p:extLst>
      <p:ext uri="{BB962C8B-B14F-4D97-AF65-F5344CB8AC3E}">
        <p14:creationId xmlns:p14="http://schemas.microsoft.com/office/powerpoint/2010/main" val="243300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4.79167E-6 0.00023 C 0.00273 0.00533 0.0052 0.01088 0.00807 0.01597 C 0.00937 0.01852 0.01106 0.01991 0.01263 0.02199 C 0.01341 0.02338 0.01406 0.025 0.01484 0.02616 C 0.01705 0.02963 0.01953 0.03264 0.02174 0.03634 C 0.02304 0.03866 0.02369 0.04213 0.02513 0.04421 C 0.02682 0.04699 0.02903 0.04792 0.03072 0.05046 C 0.04453 0.07084 0.03333 0.05972 0.04335 0.06852 C 0.05026 0.08704 0.03867 0.05741 0.0513 0.08264 C 0.05664 0.09352 0.05325 0.08959 0.05585 0.09884 C 0.06328 0.12523 0.05559 0.09306 0.06145 0.11898 C 0.06184 0.12246 0.0621 0.12593 0.06263 0.12917 C 0.06341 0.13357 0.06536 0.14028 0.06601 0.14537 C 0.06653 0.14931 0.06679 0.15347 0.06718 0.15741 C 0.06862 0.17014 0.06783 0.16088 0.06953 0.17153 C 0.07148 0.18496 0.07161 0.18611 0.07291 0.19792 C 0.0733 0.21389 0.07408 0.23009 0.07408 0.2463 C 0.07408 0.26389 0.07369 0.28148 0.07291 0.29884 C 0.07252 0.30695 0.07148 0.31505 0.07057 0.32315 C 0.07018 0.32639 0.07005 0.32986 0.06953 0.3331 C 0.06888 0.33611 0.06783 0.33843 0.06718 0.34121 C 0.06627 0.34514 0.06562 0.34931 0.06497 0.35347 C 0.06458 0.35533 0.06406 0.35741 0.0638 0.35949 C 0.06302 0.36528 0.06171 0.37477 0.06041 0.37963 C 0.05963 0.38241 0.05872 0.38496 0.05807 0.38773 C 0.05768 0.38959 0.05755 0.3919 0.0569 0.39375 C 0.05429 0.40209 0.05338 0.40602 0.04895 0.40996 C 0.04869 0.41019 0.04817 0.40996 0.04778 0.40996 L 0.05807 0.40579 L -0.00443 0.00394 L 4.79167E-6 -1.85185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069442"/>
              </p:ext>
            </p:extLst>
          </p:nvPr>
        </p:nvGraphicFramePr>
        <p:xfrm>
          <a:off x="2683238" y="239844"/>
          <a:ext cx="8679305" cy="5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260610" y="2949975"/>
            <a:ext cx="19950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SON 7 YILDA SINAVA BAŞVURAN SON SINIF ADAY SAYISI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etin kutusu 9"/>
          <p:cNvSpPr txBox="1"/>
          <p:nvPr/>
        </p:nvSpPr>
        <p:spPr>
          <a:xfrm>
            <a:off x="248312" y="3072428"/>
            <a:ext cx="21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SABIR İLE DİNLEDİĞİNİZ İÇİN</a:t>
            </a:r>
          </a:p>
          <a:p>
            <a:pPr algn="ctr"/>
            <a:r>
              <a:rPr lang="tr-TR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TEŞEKKÜRLER</a:t>
            </a:r>
            <a:endParaRPr lang="tr-TR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36" y="1055224"/>
            <a:ext cx="9091491" cy="52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2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90364"/>
              </p:ext>
            </p:extLst>
          </p:nvPr>
        </p:nvGraphicFramePr>
        <p:xfrm>
          <a:off x="2683238" y="239844"/>
          <a:ext cx="8679305" cy="59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70668" y="2900597"/>
            <a:ext cx="21977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SON 7 YILDA AÇILAN KONTENJAN VE YERLEŞEN SAYISI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8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-0.084 L 0.25 0 L 0.125 0.084 L 0 0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300"/>
              </p:ext>
            </p:extLst>
          </p:nvPr>
        </p:nvGraphicFramePr>
        <p:xfrm>
          <a:off x="2826477" y="974360"/>
          <a:ext cx="8296224" cy="52315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2704">
                  <a:extLst>
                    <a:ext uri="{9D8B030D-6E8A-4147-A177-3AD203B41FA5}">
                      <a16:colId xmlns:a16="http://schemas.microsoft.com/office/drawing/2014/main" xmlns="" val="262707428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427841611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311952351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77051924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138613360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3972182944"/>
                    </a:ext>
                  </a:extLst>
                </a:gridCol>
              </a:tblGrid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TÜRKÇE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16,1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18,04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9229759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SOSYAL BİL.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9953208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MAT.-1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858592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FEN</a:t>
                      </a:r>
                      <a:r>
                        <a:rPr lang="tr-TR" b="1" baseline="0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BİL.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7449965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EDEBİYAT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9877727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TARİH-1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428107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COĞ.-1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616991"/>
                  </a:ext>
                </a:extLst>
              </a:tr>
              <a:tr h="653946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TARİH-2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4355693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10707" y="3022420"/>
            <a:ext cx="2437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SON 4 YILIN DERS NET ORTALAMALARI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826478" y="614597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DERSLER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546772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6947522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8348271" y="605028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9749019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4227227" y="599607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SAY.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6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0.00024 C 0.00274 0.00533 0.00521 0.01088 0.00808 0.01598 C 0.00938 0.01852 0.01107 0.01991 0.01263 0.022 C 0.01342 0.02338 0.01407 0.025 0.01485 0.02616 C 0.01706 0.02963 0.01954 0.03264 0.02175 0.03635 C 0.02305 0.03866 0.0237 0.04213 0.02513 0.04422 C 0.02683 0.047 0.02904 0.04792 0.03073 0.05047 C 0.04454 0.07084 0.03334 0.05973 0.04336 0.06852 C 0.05026 0.08704 0.03868 0.05741 0.05131 0.08264 C 0.05665 0.09352 0.05326 0.08959 0.05586 0.09885 C 0.06329 0.12524 0.0556 0.09306 0.06146 0.11899 C 0.06185 0.12246 0.06211 0.12593 0.06263 0.12917 C 0.06342 0.13357 0.06537 0.14028 0.06602 0.14538 C 0.06654 0.14931 0.0668 0.15348 0.06719 0.15741 C 0.06862 0.17014 0.06784 0.16088 0.06954 0.17153 C 0.07149 0.18496 0.07162 0.18612 0.07292 0.19792 C 0.07331 0.21389 0.07409 0.2301 0.07409 0.2463 C 0.07409 0.26389 0.0737 0.28149 0.07292 0.29885 C 0.07253 0.30695 0.07149 0.31505 0.07058 0.32315 C 0.07019 0.32639 0.07006 0.32987 0.06954 0.33311 C 0.06888 0.33612 0.06784 0.33843 0.06719 0.34121 C 0.06628 0.34514 0.06563 0.34931 0.06498 0.35348 C 0.06459 0.35533 0.06407 0.35741 0.06381 0.3595 C 0.06303 0.36528 0.06172 0.37477 0.06042 0.37963 C 0.05964 0.38241 0.05873 0.38496 0.05808 0.38774 C 0.05769 0.38959 0.05756 0.3919 0.05691 0.39375 C 0.0543 0.40209 0.05339 0.40602 0.04896 0.40996 C 0.0487 0.41019 0.04818 0.40996 0.04779 0.40996 L 0.05808 0.40579 L -0.00442 0.00394 L -4.375E-6 -4.81481E-6 Z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20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55678" y="2962459"/>
            <a:ext cx="24376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SON 4 YILIN DERS NET ORTALAMALARI</a:t>
            </a:r>
            <a:endParaRPr lang="tr-TR" sz="20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74281"/>
              </p:ext>
            </p:extLst>
          </p:nvPr>
        </p:nvGraphicFramePr>
        <p:xfrm>
          <a:off x="2826477" y="1034320"/>
          <a:ext cx="8296224" cy="517160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2704">
                  <a:extLst>
                    <a:ext uri="{9D8B030D-6E8A-4147-A177-3AD203B41FA5}">
                      <a16:colId xmlns:a16="http://schemas.microsoft.com/office/drawing/2014/main" xmlns="" val="262707428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427841611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311952351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770519244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138613360"/>
                    </a:ext>
                  </a:extLst>
                </a:gridCol>
                <a:gridCol w="1382704">
                  <a:extLst>
                    <a:ext uri="{9D8B030D-6E8A-4147-A177-3AD203B41FA5}">
                      <a16:colId xmlns:a16="http://schemas.microsoft.com/office/drawing/2014/main" xmlns="" val="3972182944"/>
                    </a:ext>
                  </a:extLst>
                </a:gridCol>
              </a:tblGrid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COĞ.-2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2,8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9229759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FELSEFE GR.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4,11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79953208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DİN KÜL.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858592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MAT-2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07449965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FİZİK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9877727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KİMYA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1,1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0,9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1,8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3428107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BİYOLOJİ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1,6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1,2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1,3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616991"/>
                  </a:ext>
                </a:extLst>
              </a:tr>
              <a:tr h="646451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İNGİLİZCE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24,8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29,7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31,4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solidFill>
                            <a:srgbClr val="14603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39,0</a:t>
                      </a:r>
                      <a:endParaRPr lang="tr-TR" b="1" dirty="0">
                        <a:solidFill>
                          <a:srgbClr val="14603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4603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4355693"/>
                  </a:ext>
                </a:extLst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2826478" y="614597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DERSLER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546772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6947522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8348271" y="605028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9749019" y="599606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227227" y="599607"/>
            <a:ext cx="14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460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SORU SAY.</a:t>
            </a:r>
            <a:endParaRPr lang="tr-TR" b="1" dirty="0">
              <a:solidFill>
                <a:srgbClr val="1460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6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63" y="1976606"/>
            <a:ext cx="3127519" cy="134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60962" y="3290421"/>
            <a:ext cx="24870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1B6D6A"/>
                </a:solidFill>
              </a:rPr>
              <a:t>2021-2022 EĞİTİM VE ÖĞRETİM YILINDA UYGULANACAK SINAVDIR. 3 OTURUM ŞEKLİNDE UYGULANACAKTI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9" y="2859087"/>
            <a:ext cx="22860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34" y="252639"/>
            <a:ext cx="2725738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28" y="99709"/>
            <a:ext cx="27559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81" y="3462252"/>
            <a:ext cx="2725738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28" y="3462252"/>
            <a:ext cx="275590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560" y="1893321"/>
            <a:ext cx="2865438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4198346" y="692992"/>
            <a:ext cx="1735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TYT SINAVI </a:t>
            </a:r>
          </a:p>
          <a:p>
            <a:r>
              <a:rPr lang="tr-TR" b="1" dirty="0" smtClean="0"/>
              <a:t>CUMARTESİ GÜNÜ</a:t>
            </a:r>
          </a:p>
          <a:p>
            <a:r>
              <a:rPr lang="tr-TR" b="1" dirty="0" smtClean="0"/>
              <a:t>YAPILACAKTIR.</a:t>
            </a:r>
            <a:endParaRPr lang="tr-TR" b="1" dirty="0"/>
          </a:p>
        </p:txBody>
      </p:sp>
      <p:sp>
        <p:nvSpPr>
          <p:cNvPr id="7" name="Dikdörtgen 6"/>
          <p:cNvSpPr/>
          <p:nvPr/>
        </p:nvSpPr>
        <p:spPr>
          <a:xfrm>
            <a:off x="7372844" y="1396037"/>
            <a:ext cx="2018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AYT SINAVI </a:t>
            </a:r>
          </a:p>
          <a:p>
            <a:r>
              <a:rPr lang="tr-TR" b="1" dirty="0"/>
              <a:t>PAZAR GÜNÜ</a:t>
            </a:r>
          </a:p>
          <a:p>
            <a:r>
              <a:rPr lang="tr-TR" b="1" dirty="0"/>
              <a:t>YAPILACAKTIR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721695" y="4177790"/>
            <a:ext cx="20181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YDT-DİL SINAVI </a:t>
            </a:r>
          </a:p>
          <a:p>
            <a:r>
              <a:rPr lang="es-ES" b="1" dirty="0"/>
              <a:t>PAZAR GÜNÜ ÖĞLEDEN SONRA</a:t>
            </a:r>
          </a:p>
          <a:p>
            <a:r>
              <a:rPr lang="es-ES" b="1" dirty="0"/>
              <a:t>YAPILACAKTIR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7162699" y="4777954"/>
            <a:ext cx="2117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1.OTURUM:TYT</a:t>
            </a:r>
          </a:p>
          <a:p>
            <a:r>
              <a:rPr lang="tr-TR" b="1" dirty="0"/>
              <a:t>2.OTURUM:AYT</a:t>
            </a:r>
          </a:p>
          <a:p>
            <a:r>
              <a:rPr lang="tr-TR" b="1" dirty="0"/>
              <a:t>3.OTURUM:YDT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7" y="5348505"/>
            <a:ext cx="2733472" cy="93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09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/>
          <p:cNvSpPr txBox="1"/>
          <p:nvPr/>
        </p:nvSpPr>
        <p:spPr>
          <a:xfrm>
            <a:off x="170669" y="2964965"/>
            <a:ext cx="199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TYT </a:t>
            </a:r>
            <a:b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</a:br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SORU SAYILARI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608" y="36640"/>
            <a:ext cx="2902483" cy="290248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45" y="1664413"/>
            <a:ext cx="3061855" cy="3061854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577" y="3658796"/>
            <a:ext cx="2781115" cy="2781114"/>
          </a:xfrm>
          <a:prstGeom prst="rect">
            <a:avLst/>
          </a:prstGeom>
        </p:spPr>
      </p:pic>
      <p:pic>
        <p:nvPicPr>
          <p:cNvPr id="24" name="Resim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299" y="2124269"/>
            <a:ext cx="2846756" cy="2846756"/>
          </a:xfrm>
          <a:prstGeom prst="rect">
            <a:avLst/>
          </a:prstGeom>
        </p:spPr>
      </p:pic>
      <p:sp>
        <p:nvSpPr>
          <p:cNvPr id="25" name="Metin kutusu 24"/>
          <p:cNvSpPr txBox="1"/>
          <p:nvPr/>
        </p:nvSpPr>
        <p:spPr>
          <a:xfrm>
            <a:off x="5080921" y="587195"/>
            <a:ext cx="2285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1B6D6A"/>
                </a:solidFill>
              </a:rPr>
              <a:t>TÜRKÇE</a:t>
            </a:r>
          </a:p>
          <a:p>
            <a:pPr algn="ctr"/>
            <a:r>
              <a:rPr lang="tr-TR" sz="3200" b="1" dirty="0" smtClean="0">
                <a:solidFill>
                  <a:srgbClr val="1B6D6A"/>
                </a:solidFill>
              </a:rPr>
              <a:t>40 SORU</a:t>
            </a:r>
            <a:endParaRPr lang="tr-TR" sz="3200" b="1" dirty="0">
              <a:solidFill>
                <a:srgbClr val="1B6D6A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7724237" y="2549467"/>
            <a:ext cx="2285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MATEMATİK</a:t>
            </a:r>
          </a:p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40 SORU</a:t>
            </a:r>
            <a:endParaRPr lang="tr-TR" sz="2800" b="1" dirty="0">
              <a:solidFill>
                <a:srgbClr val="1B6D6A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6175827" y="4928112"/>
            <a:ext cx="2285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FEN BİLGİSİ</a:t>
            </a:r>
          </a:p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20 SORU</a:t>
            </a:r>
            <a:endParaRPr lang="tr-TR" sz="2800" b="1" dirty="0">
              <a:solidFill>
                <a:srgbClr val="1B6D6A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3685865" y="3211188"/>
            <a:ext cx="2285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SOSYAL BİL.</a:t>
            </a:r>
          </a:p>
          <a:p>
            <a:pPr algn="ctr"/>
            <a:r>
              <a:rPr lang="tr-TR" sz="2800" b="1" dirty="0" smtClean="0">
                <a:solidFill>
                  <a:srgbClr val="1B6D6A"/>
                </a:solidFill>
              </a:rPr>
              <a:t>20 SORU</a:t>
            </a:r>
            <a:endParaRPr lang="tr-TR" sz="2800" b="1" dirty="0">
              <a:solidFill>
                <a:srgbClr val="1B6D6A"/>
              </a:solidFill>
            </a:endParaRP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30" y="2281617"/>
            <a:ext cx="1368965" cy="2021145"/>
          </a:xfrm>
          <a:prstGeom prst="rect">
            <a:avLst/>
          </a:prstGeom>
        </p:spPr>
      </p:pic>
      <p:sp>
        <p:nvSpPr>
          <p:cNvPr id="31" name="Dikdörtgen 30"/>
          <p:cNvSpPr/>
          <p:nvPr/>
        </p:nvSpPr>
        <p:spPr>
          <a:xfrm>
            <a:off x="2670697" y="767042"/>
            <a:ext cx="1927512" cy="1692461"/>
          </a:xfrm>
          <a:prstGeom prst="rect">
            <a:avLst/>
          </a:prstGeom>
          <a:noFill/>
          <a:ln>
            <a:solidFill>
              <a:srgbClr val="23B5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23B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TARİH:      5 SORU</a:t>
            </a:r>
          </a:p>
          <a:p>
            <a:r>
              <a:rPr lang="tr-TR" b="1" dirty="0" smtClean="0">
                <a:solidFill>
                  <a:srgbClr val="23B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COĞ.:        5 SORU</a:t>
            </a:r>
          </a:p>
          <a:p>
            <a:r>
              <a:rPr lang="tr-TR" b="1" dirty="0" smtClean="0">
                <a:solidFill>
                  <a:srgbClr val="23B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DİN KÜL.: 5 SORU</a:t>
            </a:r>
          </a:p>
          <a:p>
            <a:r>
              <a:rPr lang="tr-TR" b="1" dirty="0" smtClean="0">
                <a:solidFill>
                  <a:srgbClr val="23B5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FELSEFE:   5 SORU</a:t>
            </a:r>
            <a:endParaRPr lang="tr-TR" b="1" dirty="0">
              <a:solidFill>
                <a:srgbClr val="23B5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Resim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288" y="438891"/>
            <a:ext cx="528819" cy="656301"/>
          </a:xfrm>
          <a:prstGeom prst="rect">
            <a:avLst/>
          </a:prstGeom>
        </p:spPr>
      </p:pic>
      <p:sp>
        <p:nvSpPr>
          <p:cNvPr id="32" name="Dikdörtgen 31"/>
          <p:cNvSpPr/>
          <p:nvPr/>
        </p:nvSpPr>
        <p:spPr>
          <a:xfrm>
            <a:off x="9364057" y="4388626"/>
            <a:ext cx="1927512" cy="1692461"/>
          </a:xfrm>
          <a:prstGeom prst="rect">
            <a:avLst/>
          </a:prstGeom>
          <a:noFill/>
          <a:ln>
            <a:solidFill>
              <a:srgbClr val="604B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solidFill>
                  <a:srgbClr val="604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FİZİK: 7 SORU</a:t>
            </a:r>
          </a:p>
          <a:p>
            <a:r>
              <a:rPr lang="tr-TR" b="1" dirty="0" smtClean="0">
                <a:solidFill>
                  <a:srgbClr val="604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KİMYA: 7 SORU</a:t>
            </a:r>
          </a:p>
          <a:p>
            <a:r>
              <a:rPr lang="tr-TR" b="1" dirty="0" smtClean="0">
                <a:solidFill>
                  <a:srgbClr val="604BB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BİYOLOJİ: 6 SORU</a:t>
            </a:r>
          </a:p>
        </p:txBody>
      </p:sp>
      <p:pic>
        <p:nvPicPr>
          <p:cNvPr id="34" name="Resim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9901" y="4184343"/>
            <a:ext cx="528819" cy="656301"/>
          </a:xfrm>
          <a:prstGeom prst="rect">
            <a:avLst/>
          </a:prstGeom>
        </p:spPr>
      </p:pic>
      <p:sp>
        <p:nvSpPr>
          <p:cNvPr id="39" name="Metin kutusu 38"/>
          <p:cNvSpPr txBox="1"/>
          <p:nvPr/>
        </p:nvSpPr>
        <p:spPr>
          <a:xfrm>
            <a:off x="8117408" y="640191"/>
            <a:ext cx="2903587" cy="646331"/>
          </a:xfrm>
          <a:prstGeom prst="rect">
            <a:avLst/>
          </a:prstGeom>
          <a:noFill/>
          <a:ln>
            <a:solidFill>
              <a:srgbClr val="1B6D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1B6D6B"/>
                </a:solidFill>
              </a:rPr>
              <a:t>PARAGRAF AĞIRLIKTA SORULAR SORULMAKTADIR. </a:t>
            </a:r>
            <a:endParaRPr lang="tr-TR" b="1" dirty="0">
              <a:solidFill>
                <a:srgbClr val="1B6D6B"/>
              </a:solidFill>
            </a:endParaRPr>
          </a:p>
        </p:txBody>
      </p:sp>
      <p:sp>
        <p:nvSpPr>
          <p:cNvPr id="40" name="Metin kutusu 39"/>
          <p:cNvSpPr txBox="1"/>
          <p:nvPr/>
        </p:nvSpPr>
        <p:spPr>
          <a:xfrm>
            <a:off x="2544123" y="5284766"/>
            <a:ext cx="2903587" cy="830997"/>
          </a:xfrm>
          <a:prstGeom prst="rect">
            <a:avLst/>
          </a:prstGeom>
          <a:noFill/>
          <a:ln>
            <a:solidFill>
              <a:srgbClr val="1B6D6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rgbClr val="1B6D6B"/>
                </a:solidFill>
              </a:rPr>
              <a:t>MATEMATİK SORULARI İÇİNDE GEOMETRİ SORULARI BULUNMAKTADIR.</a:t>
            </a:r>
            <a:endParaRPr lang="tr-TR" sz="1600" b="1" dirty="0">
              <a:solidFill>
                <a:srgbClr val="1B6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26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0.03724 0.04004 C 0.04493 0.04907 0.05664 0.05393 0.06888 0.05393 C 0.08269 0.05393 0.09388 0.04907 0.10157 0.04004 L 0.13894 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26" grpId="0"/>
      <p:bldP spid="27" grpId="0"/>
      <p:bldP spid="28" grpId="0"/>
      <p:bldP spid="31" grpId="0" animBg="1"/>
      <p:bldP spid="3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939" y="407024"/>
            <a:ext cx="2178429" cy="25183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692" y="407024"/>
            <a:ext cx="2022853" cy="247108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389" y="3256208"/>
            <a:ext cx="2211531" cy="263492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693" y="3256208"/>
            <a:ext cx="2022852" cy="263492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6578" y="1275415"/>
            <a:ext cx="2804801" cy="3656351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227578" y="2703907"/>
            <a:ext cx="1995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1B6D6B"/>
                </a:solidFill>
                <a:latin typeface="Arial Black" panose="020B0A04020102020204" pitchFamily="34" charset="0"/>
              </a:rPr>
              <a:t>TYT SORU TARZLARI NASIL OLACAK?</a:t>
            </a:r>
            <a:endParaRPr lang="tr-TR" sz="2400" dirty="0">
              <a:solidFill>
                <a:srgbClr val="1B6D6B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114374" y="1547200"/>
            <a:ext cx="1555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SORULAR ORTAK MÜFREDATTAN OLACAK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692339" y="1424091"/>
            <a:ext cx="1555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OKUDUĞUNU ANLAMA VE YORUMLAMA BECERİLERİNİ ÖLÇECEK</a:t>
            </a:r>
            <a:endParaRPr lang="tr-TR" sz="16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8458693" y="4348518"/>
            <a:ext cx="19928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FEN BİLİMLERİ ALANINA YATKINLIĞI VE YORUMLAMA BECERİLERİNİ ÖLÇECEK</a:t>
            </a:r>
            <a:endParaRPr lang="tr-TR" sz="16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935394" y="4368836"/>
            <a:ext cx="20144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500" b="1" dirty="0" smtClean="0"/>
              <a:t>SOSYAL ALANLARDA</a:t>
            </a:r>
          </a:p>
          <a:p>
            <a:pPr algn="ctr"/>
            <a:r>
              <a:rPr lang="tr-TR" sz="1500" b="1" dirty="0" smtClean="0"/>
              <a:t>YİNE ADAYLARIN</a:t>
            </a:r>
            <a:br>
              <a:rPr lang="tr-TR" sz="1500" b="1" dirty="0" smtClean="0"/>
            </a:br>
            <a:r>
              <a:rPr lang="tr-TR" sz="1500" b="1" dirty="0" smtClean="0"/>
              <a:t>OKUDUĞUNU </a:t>
            </a:r>
            <a:br>
              <a:rPr lang="tr-TR" sz="1500" b="1" dirty="0" smtClean="0"/>
            </a:br>
            <a:r>
              <a:rPr lang="tr-TR" sz="1500" b="1" dirty="0" smtClean="0"/>
              <a:t>ANLAMA BECERİLERİ</a:t>
            </a:r>
          </a:p>
          <a:p>
            <a:pPr algn="ctr"/>
            <a:r>
              <a:rPr lang="tr-TR" sz="1500" b="1" dirty="0" smtClean="0"/>
              <a:t>ÖLÇÜLECEK.</a:t>
            </a:r>
          </a:p>
          <a:p>
            <a:pPr algn="ctr"/>
            <a:endParaRPr lang="tr-TR" sz="1500" b="1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5523863" y="2819345"/>
            <a:ext cx="2233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MATEMATİK KAVRAMLARINI KULLANMA VE TEMEL MATEMATİK İŞLEMLERİ YAPMA BECERİSİ ÖLÇÜLECEK</a:t>
            </a:r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9357" y="568586"/>
            <a:ext cx="696489" cy="721070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180" y="1617616"/>
            <a:ext cx="809197" cy="776502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6884" y="568586"/>
            <a:ext cx="696489" cy="721070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110" y="3444223"/>
            <a:ext cx="696489" cy="721070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73" y="3444223"/>
            <a:ext cx="696489" cy="72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3 0.00533 0.00521 0.01088 0.00807 0.01598 C 0.00937 0.01852 0.01107 0.01991 0.01263 0.02199 C 0.01341 0.02338 0.01406 0.025 0.01484 0.02616 C 0.01706 0.02963 0.01953 0.03264 0.02174 0.03635 C 0.02304 0.03866 0.0237 0.04213 0.02513 0.04422 C 0.02682 0.04699 0.02903 0.04792 0.03073 0.05047 C 0.04453 0.07084 0.03333 0.05973 0.04336 0.06852 C 0.05026 0.08704 0.03867 0.05741 0.0513 0.08264 C 0.05664 0.09352 0.05325 0.08959 0.05586 0.09885 C 0.06328 0.12524 0.0556 0.09306 0.06146 0.11899 C 0.06185 0.12246 0.06211 0.12593 0.06263 0.12917 C 0.06341 0.13357 0.06536 0.14028 0.06601 0.14537 C 0.06653 0.14931 0.06679 0.15348 0.06719 0.15741 C 0.06862 0.17014 0.06784 0.16088 0.06953 0.17153 C 0.07148 0.18496 0.07161 0.18612 0.07291 0.19792 C 0.07331 0.21389 0.07409 0.2301 0.07409 0.2463 C 0.07409 0.26389 0.0737 0.28149 0.07291 0.29885 C 0.07252 0.30695 0.07148 0.31505 0.07057 0.32315 C 0.07018 0.32639 0.07005 0.32987 0.06953 0.33311 C 0.06888 0.33612 0.06784 0.33843 0.06719 0.34121 C 0.06627 0.34514 0.06562 0.34931 0.06497 0.35348 C 0.06458 0.35533 0.06406 0.35741 0.0638 0.35949 C 0.06302 0.36528 0.06172 0.37477 0.06041 0.37963 C 0.05963 0.38241 0.05872 0.38496 0.05807 0.38774 C 0.05768 0.38959 0.05755 0.3919 0.0569 0.39375 C 0.05429 0.40209 0.05338 0.40602 0.04896 0.40996 C 0.0487 0.41019 0.04818 0.40996 0.04778 0.40996 L 0.05807 0.40579 L -0.00443 0.00394 L 0 0 Z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1205</TotalTime>
  <Words>1127</Words>
  <Application>Microsoft Office PowerPoint</Application>
  <PresentationFormat>Özel</PresentationFormat>
  <Paragraphs>367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Ofis Teması</vt:lpstr>
      <vt:lpstr>2022 YKS TANITIM SLAYTI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Arıf KOÇAK</dc:creator>
  <cp:lastModifiedBy>kevser yıldırım</cp:lastModifiedBy>
  <cp:revision>100</cp:revision>
  <dcterms:created xsi:type="dcterms:W3CDTF">2021-09-23T18:40:45Z</dcterms:created>
  <dcterms:modified xsi:type="dcterms:W3CDTF">2021-10-18T19:19:52Z</dcterms:modified>
</cp:coreProperties>
</file>